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38"/>
  </p:notesMasterIdLst>
  <p:handoutMasterIdLst>
    <p:handoutMasterId r:id="rId39"/>
  </p:handoutMasterIdLst>
  <p:sldIdLst>
    <p:sldId id="259" r:id="rId5"/>
    <p:sldId id="1429" r:id="rId6"/>
    <p:sldId id="1478" r:id="rId7"/>
    <p:sldId id="1479" r:id="rId8"/>
    <p:sldId id="1480" r:id="rId9"/>
    <p:sldId id="1483" r:id="rId10"/>
    <p:sldId id="1481" r:id="rId11"/>
    <p:sldId id="1477" r:id="rId12"/>
    <p:sldId id="260" r:id="rId13"/>
    <p:sldId id="1468" r:id="rId14"/>
    <p:sldId id="282" r:id="rId15"/>
    <p:sldId id="1465" r:id="rId16"/>
    <p:sldId id="1459" r:id="rId17"/>
    <p:sldId id="289" r:id="rId18"/>
    <p:sldId id="1461" r:id="rId19"/>
    <p:sldId id="1462" r:id="rId20"/>
    <p:sldId id="1463" r:id="rId21"/>
    <p:sldId id="1464" r:id="rId22"/>
    <p:sldId id="1470" r:id="rId23"/>
    <p:sldId id="1431" r:id="rId24"/>
    <p:sldId id="1471" r:id="rId25"/>
    <p:sldId id="1472" r:id="rId26"/>
    <p:sldId id="1473" r:id="rId27"/>
    <p:sldId id="1469" r:id="rId28"/>
    <p:sldId id="1437" r:id="rId29"/>
    <p:sldId id="1467" r:id="rId30"/>
    <p:sldId id="1474" r:id="rId31"/>
    <p:sldId id="1475" r:id="rId32"/>
    <p:sldId id="1476" r:id="rId33"/>
    <p:sldId id="268" r:id="rId34"/>
    <p:sldId id="269" r:id="rId35"/>
    <p:sldId id="272" r:id="rId36"/>
    <p:sldId id="2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2"/>
    <p:restoredTop sz="94714"/>
  </p:normalViewPr>
  <p:slideViewPr>
    <p:cSldViewPr snapToGrid="0" snapToObjects="1" showGuides="1">
      <p:cViewPr varScale="1">
        <p:scale>
          <a:sx n="98" d="100"/>
          <a:sy n="98" d="100"/>
        </p:scale>
        <p:origin x="63"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3" d="100"/>
          <a:sy n="123" d="100"/>
        </p:scale>
        <p:origin x="57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AD6269-DAA1-AB4B-8823-51C3E73252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892E63-D434-FF4B-A7A8-8A999D6B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5426A-73E1-4745-B84B-710190714019}" type="datetimeFigureOut">
              <a:rPr lang="en-US" smtClean="0"/>
              <a:t>11/16/2021</a:t>
            </a:fld>
            <a:endParaRPr lang="en-US"/>
          </a:p>
        </p:txBody>
      </p:sp>
      <p:sp>
        <p:nvSpPr>
          <p:cNvPr id="4" name="Footer Placeholder 3">
            <a:extLst>
              <a:ext uri="{FF2B5EF4-FFF2-40B4-BE49-F238E27FC236}">
                <a16:creationId xmlns:a16="http://schemas.microsoft.com/office/drawing/2014/main" id="{06B92862-80CC-CC4B-A496-BC87A35DA9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8FB844-2A3F-C143-802B-10EB073F0E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9F9DC6-2BCD-F64F-B298-5298395AA733}" type="slidenum">
              <a:rPr lang="en-US" smtClean="0"/>
              <a:t>‹#›</a:t>
            </a:fld>
            <a:endParaRPr lang="en-US"/>
          </a:p>
        </p:txBody>
      </p:sp>
    </p:spTree>
    <p:extLst>
      <p:ext uri="{BB962C8B-B14F-4D97-AF65-F5344CB8AC3E}">
        <p14:creationId xmlns:p14="http://schemas.microsoft.com/office/powerpoint/2010/main" val="64458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A40B4-B365-194D-8693-740AB95C2BFD}"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B02C-679B-7E43-AB1E-4D1F870C9A84}" type="slidenum">
              <a:rPr lang="en-US" smtClean="0"/>
              <a:t>‹#›</a:t>
            </a:fld>
            <a:endParaRPr lang="en-US"/>
          </a:p>
        </p:txBody>
      </p:sp>
    </p:spTree>
    <p:extLst>
      <p:ext uri="{BB962C8B-B14F-4D97-AF65-F5344CB8AC3E}">
        <p14:creationId xmlns:p14="http://schemas.microsoft.com/office/powerpoint/2010/main" val="58745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1D43E2-9025-D943-866B-098695A70BC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5F0DF19-1322-864E-99EE-D59150B1EB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199" t="-3601" b="9990"/>
          <a:stretch/>
        </p:blipFill>
        <p:spPr>
          <a:xfrm>
            <a:off x="6096000" y="0"/>
            <a:ext cx="6096000" cy="6858001"/>
          </a:xfrm>
          <a:prstGeom prst="rect">
            <a:avLst/>
          </a:prstGeom>
        </p:spPr>
      </p:pic>
      <p:sp>
        <p:nvSpPr>
          <p:cNvPr id="12" name="Text Placeholder 14">
            <a:extLst>
              <a:ext uri="{FF2B5EF4-FFF2-40B4-BE49-F238E27FC236}">
                <a16:creationId xmlns:a16="http://schemas.microsoft.com/office/drawing/2014/main" id="{CF810835-24E8-2B43-B786-555CAC6CBA02}"/>
              </a:ext>
            </a:extLst>
          </p:cNvPr>
          <p:cNvSpPr>
            <a:spLocks noGrp="1"/>
          </p:cNvSpPr>
          <p:nvPr>
            <p:ph type="body" sz="quarter" idx="15" hasCustomPrompt="1"/>
          </p:nvPr>
        </p:nvSpPr>
        <p:spPr>
          <a:xfrm>
            <a:off x="2991586" y="2953114"/>
            <a:ext cx="4586286" cy="505194"/>
          </a:xfrm>
          <a:prstGeom prst="rect">
            <a:avLst/>
          </a:prstGeom>
        </p:spPr>
        <p:txBody>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Subhead</a:t>
            </a:r>
          </a:p>
        </p:txBody>
      </p:sp>
      <p:cxnSp>
        <p:nvCxnSpPr>
          <p:cNvPr id="13" name="Straight Connector 12">
            <a:extLst>
              <a:ext uri="{FF2B5EF4-FFF2-40B4-BE49-F238E27FC236}">
                <a16:creationId xmlns:a16="http://schemas.microsoft.com/office/drawing/2014/main" id="{56E77464-29C7-D44D-AEB2-1D1B390F147D}"/>
              </a:ext>
            </a:extLst>
          </p:cNvPr>
          <p:cNvCxnSpPr>
            <a:cxnSpLocks/>
          </p:cNvCxnSpPr>
          <p:nvPr userDrawn="1"/>
        </p:nvCxnSpPr>
        <p:spPr>
          <a:xfrm>
            <a:off x="3094501" y="2505770"/>
            <a:ext cx="511777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9D924C70-376F-524F-B5CE-39EAD194B04A}"/>
              </a:ext>
            </a:extLst>
          </p:cNvPr>
          <p:cNvSpPr>
            <a:spLocks noGrp="1"/>
          </p:cNvSpPr>
          <p:nvPr>
            <p:ph type="body" sz="quarter" idx="16" hasCustomPrompt="1"/>
          </p:nvPr>
        </p:nvSpPr>
        <p:spPr>
          <a:xfrm>
            <a:off x="2991586" y="3622430"/>
            <a:ext cx="4586286" cy="1195754"/>
          </a:xfrm>
          <a:prstGeom prst="rect">
            <a:avLst/>
          </a:prstGeom>
        </p:spPr>
        <p:txBody>
          <a:bodyPr/>
          <a:lstStyle>
            <a:lvl1pPr marL="0" indent="0">
              <a:lnSpc>
                <a:spcPct val="100000"/>
              </a:lnSpc>
              <a:buNone/>
              <a:defRPr sz="2000" b="0">
                <a:solidFill>
                  <a:schemeClr val="accent5"/>
                </a:solidFill>
                <a:latin typeface="Arial" panose="020B0604020202020204" pitchFamily="34" charset="0"/>
                <a:cs typeface="Arial" panose="020B0604020202020204" pitchFamily="34" charset="0"/>
              </a:defRPr>
            </a:lvl1pPr>
          </a:lstStyle>
          <a:p>
            <a:pPr lvl="0"/>
            <a:r>
              <a:rPr lang="en-US" dirty="0"/>
              <a:t>Location</a:t>
            </a:r>
          </a:p>
          <a:p>
            <a:pPr lvl="0"/>
            <a:r>
              <a:rPr lang="en-US" dirty="0"/>
              <a:t>Date</a:t>
            </a:r>
          </a:p>
        </p:txBody>
      </p:sp>
      <p:sp>
        <p:nvSpPr>
          <p:cNvPr id="16" name="Title 1">
            <a:extLst>
              <a:ext uri="{FF2B5EF4-FFF2-40B4-BE49-F238E27FC236}">
                <a16:creationId xmlns:a16="http://schemas.microsoft.com/office/drawing/2014/main" id="{96F47C40-4303-904D-9713-AAC0E4DC2350}"/>
              </a:ext>
            </a:extLst>
          </p:cNvPr>
          <p:cNvSpPr>
            <a:spLocks noGrp="1"/>
          </p:cNvSpPr>
          <p:nvPr>
            <p:ph type="title" hasCustomPrompt="1"/>
          </p:nvPr>
        </p:nvSpPr>
        <p:spPr>
          <a:xfrm>
            <a:off x="2952430" y="967588"/>
            <a:ext cx="7797631" cy="1541149"/>
          </a:xfrm>
          <a:prstGeom prst="rect">
            <a:avLst/>
          </a:prstGeom>
        </p:spPr>
        <p:txBody>
          <a:bodyPr>
            <a:normAutofit/>
          </a:bodyPr>
          <a:lstStyle>
            <a:lvl1pPr>
              <a:lnSpc>
                <a:spcPts val="5000"/>
              </a:lnSpc>
              <a:defRPr sz="6300" b="0" i="0" cap="all" baseline="0">
                <a:solidFill>
                  <a:schemeClr val="bg1"/>
                </a:solidFill>
                <a:latin typeface="+mj-lt"/>
                <a:ea typeface="Arial Black" charset="0"/>
                <a:cs typeface="Arial Black" charset="0"/>
              </a:defRPr>
            </a:lvl1pPr>
          </a:lstStyle>
          <a:p>
            <a:r>
              <a:rPr lang="en-US" dirty="0"/>
              <a:t>HEADLINE</a:t>
            </a:r>
            <a:br>
              <a:rPr lang="en-US" dirty="0"/>
            </a:br>
            <a:r>
              <a:rPr lang="en-US" dirty="0"/>
              <a:t>HERE</a:t>
            </a:r>
          </a:p>
        </p:txBody>
      </p:sp>
      <p:sp>
        <p:nvSpPr>
          <p:cNvPr id="17" name="Text Placeholder 14">
            <a:extLst>
              <a:ext uri="{FF2B5EF4-FFF2-40B4-BE49-F238E27FC236}">
                <a16:creationId xmlns:a16="http://schemas.microsoft.com/office/drawing/2014/main" id="{94344FE6-BDC7-6443-89E3-AEEF71E94BEB}"/>
              </a:ext>
            </a:extLst>
          </p:cNvPr>
          <p:cNvSpPr>
            <a:spLocks noGrp="1"/>
          </p:cNvSpPr>
          <p:nvPr>
            <p:ph type="body" sz="quarter" idx="17" hasCustomPrompt="1"/>
          </p:nvPr>
        </p:nvSpPr>
        <p:spPr>
          <a:xfrm>
            <a:off x="2991586" y="5181600"/>
            <a:ext cx="4586286" cy="422032"/>
          </a:xfrm>
          <a:prstGeom prst="rect">
            <a:avLst/>
          </a:prstGeom>
        </p:spPr>
        <p:txBody>
          <a:bodyPr/>
          <a:lstStyle>
            <a:lvl1pPr marL="0" indent="0">
              <a:buNone/>
              <a:defRPr sz="2400" b="1" cap="all" baseline="0">
                <a:solidFill>
                  <a:schemeClr val="tx2"/>
                </a:solidFill>
                <a:latin typeface="+mj-lt"/>
                <a:cs typeface="Arial" panose="020B0604020202020204" pitchFamily="34" charset="0"/>
              </a:defRPr>
            </a:lvl1pPr>
          </a:lstStyle>
          <a:p>
            <a:pPr lvl="0"/>
            <a:r>
              <a:rPr lang="en-US" dirty="0"/>
              <a:t>PRESENTED BY</a:t>
            </a:r>
          </a:p>
        </p:txBody>
      </p:sp>
      <p:sp>
        <p:nvSpPr>
          <p:cNvPr id="19" name="Text Placeholder 14">
            <a:extLst>
              <a:ext uri="{FF2B5EF4-FFF2-40B4-BE49-F238E27FC236}">
                <a16:creationId xmlns:a16="http://schemas.microsoft.com/office/drawing/2014/main" id="{58546FB2-2B0E-6B40-B2FA-8DF1C33F0420}"/>
              </a:ext>
            </a:extLst>
          </p:cNvPr>
          <p:cNvSpPr>
            <a:spLocks noGrp="1"/>
          </p:cNvSpPr>
          <p:nvPr>
            <p:ph type="body" sz="quarter" idx="18" hasCustomPrompt="1"/>
          </p:nvPr>
        </p:nvSpPr>
        <p:spPr>
          <a:xfrm>
            <a:off x="2991586" y="5621216"/>
            <a:ext cx="4586286" cy="422032"/>
          </a:xfrm>
          <a:prstGeom prst="rect">
            <a:avLst/>
          </a:prstGeom>
        </p:spPr>
        <p:txBody>
          <a:bodyPr/>
          <a:lstStyle>
            <a:lvl1pPr marL="0" indent="0">
              <a:buNone/>
              <a:defRPr sz="2400" b="0">
                <a:solidFill>
                  <a:schemeClr val="bg1"/>
                </a:solidFill>
                <a:latin typeface="Arial" panose="020B0604020202020204" pitchFamily="34" charset="0"/>
                <a:cs typeface="Arial" panose="020B0604020202020204" pitchFamily="34" charset="0"/>
              </a:defRPr>
            </a:lvl1pPr>
          </a:lstStyle>
          <a:p>
            <a:pPr lvl="0"/>
            <a:r>
              <a:rPr lang="en-US" dirty="0"/>
              <a:t>Name</a:t>
            </a:r>
          </a:p>
        </p:txBody>
      </p:sp>
      <p:pic>
        <p:nvPicPr>
          <p:cNvPr id="18" name="Picture 17">
            <a:extLst>
              <a:ext uri="{FF2B5EF4-FFF2-40B4-BE49-F238E27FC236}">
                <a16:creationId xmlns:a16="http://schemas.microsoft.com/office/drawing/2014/main" id="{7AE6551C-F267-104D-AFD6-93B7C4A7F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595" y="507138"/>
            <a:ext cx="2091780" cy="1327745"/>
          </a:xfrm>
          <a:prstGeom prst="rect">
            <a:avLst/>
          </a:prstGeom>
        </p:spPr>
      </p:pic>
    </p:spTree>
    <p:extLst>
      <p:ext uri="{BB962C8B-B14F-4D97-AF65-F5344CB8AC3E}">
        <p14:creationId xmlns:p14="http://schemas.microsoft.com/office/powerpoint/2010/main" val="199269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Arrow w/ Bullets Black Alternative">
    <p:spTree>
      <p:nvGrpSpPr>
        <p:cNvPr id="1" name=""/>
        <p:cNvGrpSpPr/>
        <p:nvPr/>
      </p:nvGrpSpPr>
      <p:grpSpPr>
        <a:xfrm>
          <a:off x="0" y="0"/>
          <a:ext cx="0" cy="0"/>
          <a:chOff x="0" y="0"/>
          <a:chExt cx="0" cy="0"/>
        </a:xfrm>
      </p:grpSpPr>
      <p:sp>
        <p:nvSpPr>
          <p:cNvPr id="10" name="Rectangle 9"/>
          <p:cNvSpPr/>
          <p:nvPr userDrawn="1"/>
        </p:nvSpPr>
        <p:spPr>
          <a:xfrm>
            <a:off x="0" y="0"/>
            <a:ext cx="12192000" cy="629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EA313EC-D6C5-4A95-8A90-4822069ADCB7}"/>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 y="0"/>
            <a:ext cx="5730786" cy="6291470"/>
          </a:xfrm>
          <a:prstGeom prst="rect">
            <a:avLst/>
          </a:prstGeom>
        </p:spPr>
      </p:pic>
      <p:sp>
        <p:nvSpPr>
          <p:cNvPr id="4" name="Text Placeholder 6">
            <a:extLst>
              <a:ext uri="{FF2B5EF4-FFF2-40B4-BE49-F238E27FC236}">
                <a16:creationId xmlns:a16="http://schemas.microsoft.com/office/drawing/2014/main" id="{C28D026F-3E84-3B46-B96F-A08781AB31A7}"/>
              </a:ext>
            </a:extLst>
          </p:cNvPr>
          <p:cNvSpPr>
            <a:spLocks noGrp="1"/>
          </p:cNvSpPr>
          <p:nvPr>
            <p:ph type="body" sz="quarter" idx="10"/>
          </p:nvPr>
        </p:nvSpPr>
        <p:spPr>
          <a:xfrm>
            <a:off x="600074" y="1414463"/>
            <a:ext cx="10958513" cy="4176712"/>
          </a:xfrm>
          <a:prstGeom prst="rect">
            <a:avLst/>
          </a:prstGeom>
        </p:spPr>
        <p:txBody>
          <a:bodyPr>
            <a:normAutofit/>
          </a:bodyPr>
          <a:lstStyle>
            <a:lvl1pPr marL="228600" indent="-228600">
              <a:buClr>
                <a:schemeClr val="bg2"/>
              </a:buClr>
              <a:buFont typeface="Arial" panose="020B0604020202020204" pitchFamily="34" charset="0"/>
              <a:buChar char="•"/>
              <a:defRPr>
                <a:solidFill>
                  <a:schemeClr val="bg1"/>
                </a:solidFill>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7FF851D0-ADA5-CA4B-BF1E-209B4A7EFB3E}"/>
              </a:ext>
            </a:extLst>
          </p:cNvPr>
          <p:cNvSpPr>
            <a:spLocks noGrp="1"/>
          </p:cNvSpPr>
          <p:nvPr>
            <p:ph type="body" sz="quarter" idx="11" hasCustomPrompt="1"/>
          </p:nvPr>
        </p:nvSpPr>
        <p:spPr>
          <a:xfrm>
            <a:off x="600075" y="539410"/>
            <a:ext cx="10958513" cy="726831"/>
          </a:xfrm>
          <a:prstGeom prst="rect">
            <a:avLst/>
          </a:prstGeom>
        </p:spPr>
        <p:txBody>
          <a:bodyPr/>
          <a:lstStyle>
            <a:lvl1pPr marL="0" indent="0">
              <a:buNone/>
              <a:defRPr sz="3600" b="1" cap="all" baseline="0">
                <a:solidFill>
                  <a:schemeClr val="accent5"/>
                </a:solidFill>
                <a:latin typeface="+mj-lt"/>
              </a:defRPr>
            </a:lvl1pPr>
          </a:lstStyle>
          <a:p>
            <a:pPr lvl="0"/>
            <a:r>
              <a:rPr lang="en-US" dirty="0"/>
              <a:t>HEADER</a:t>
            </a:r>
          </a:p>
        </p:txBody>
      </p:sp>
    </p:spTree>
    <p:extLst>
      <p:ext uri="{BB962C8B-B14F-4D97-AF65-F5344CB8AC3E}">
        <p14:creationId xmlns:p14="http://schemas.microsoft.com/office/powerpoint/2010/main" val="147051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Arrow No Bullets Black Alternative">
    <p:spTree>
      <p:nvGrpSpPr>
        <p:cNvPr id="1" name=""/>
        <p:cNvGrpSpPr/>
        <p:nvPr/>
      </p:nvGrpSpPr>
      <p:grpSpPr>
        <a:xfrm>
          <a:off x="0" y="0"/>
          <a:ext cx="0" cy="0"/>
          <a:chOff x="0" y="0"/>
          <a:chExt cx="0" cy="0"/>
        </a:xfrm>
      </p:grpSpPr>
      <p:sp>
        <p:nvSpPr>
          <p:cNvPr id="6" name="Rectangle 5"/>
          <p:cNvSpPr/>
          <p:nvPr userDrawn="1"/>
        </p:nvSpPr>
        <p:spPr>
          <a:xfrm>
            <a:off x="0" y="0"/>
            <a:ext cx="12192000" cy="629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A313EC-D6C5-4A95-8A90-4822069ADCB7}"/>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 y="0"/>
            <a:ext cx="5730786" cy="6291470"/>
          </a:xfrm>
          <a:prstGeom prst="rect">
            <a:avLst/>
          </a:prstGeom>
        </p:spPr>
      </p:pic>
      <p:sp>
        <p:nvSpPr>
          <p:cNvPr id="4" name="Text Placeholder 6">
            <a:extLst>
              <a:ext uri="{FF2B5EF4-FFF2-40B4-BE49-F238E27FC236}">
                <a16:creationId xmlns:a16="http://schemas.microsoft.com/office/drawing/2014/main" id="{C28D026F-3E84-3B46-B96F-A08781AB31A7}"/>
              </a:ext>
            </a:extLst>
          </p:cNvPr>
          <p:cNvSpPr>
            <a:spLocks noGrp="1"/>
          </p:cNvSpPr>
          <p:nvPr>
            <p:ph type="body" sz="quarter" idx="10"/>
          </p:nvPr>
        </p:nvSpPr>
        <p:spPr>
          <a:xfrm>
            <a:off x="600074" y="1433513"/>
            <a:ext cx="10958513" cy="4171950"/>
          </a:xfrm>
          <a:prstGeom prst="rect">
            <a:avLst/>
          </a:prstGeom>
        </p:spPr>
        <p:txBody>
          <a:bodyPr>
            <a:normAutofit/>
          </a:bodyPr>
          <a:lstStyle>
            <a:lvl1pPr marL="0" indent="0">
              <a:buClr>
                <a:schemeClr val="tx1"/>
              </a:buClr>
              <a:buFont typeface="Arial" panose="020B0604020202020204" pitchFamily="34" charset="0"/>
              <a:buNone/>
              <a:defRPr>
                <a:solidFill>
                  <a:schemeClr val="bg1"/>
                </a:solidFill>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0A14E9B8-A4E7-1C4A-8747-FB14618566C5}"/>
              </a:ext>
            </a:extLst>
          </p:cNvPr>
          <p:cNvSpPr>
            <a:spLocks noGrp="1"/>
          </p:cNvSpPr>
          <p:nvPr>
            <p:ph type="body" sz="quarter" idx="11" hasCustomPrompt="1"/>
          </p:nvPr>
        </p:nvSpPr>
        <p:spPr>
          <a:xfrm>
            <a:off x="600075" y="539410"/>
            <a:ext cx="10958513" cy="726831"/>
          </a:xfrm>
          <a:prstGeom prst="rect">
            <a:avLst/>
          </a:prstGeom>
        </p:spPr>
        <p:txBody>
          <a:bodyPr/>
          <a:lstStyle>
            <a:lvl1pPr marL="0" indent="0">
              <a:buNone/>
              <a:defRPr sz="3600" b="1" cap="all" baseline="0">
                <a:solidFill>
                  <a:schemeClr val="accent5"/>
                </a:solidFill>
                <a:latin typeface="+mj-lt"/>
              </a:defRPr>
            </a:lvl1pPr>
          </a:lstStyle>
          <a:p>
            <a:pPr lvl="0"/>
            <a:r>
              <a:rPr lang="en-US" dirty="0"/>
              <a:t>HEADER</a:t>
            </a:r>
          </a:p>
        </p:txBody>
      </p:sp>
    </p:spTree>
    <p:extLst>
      <p:ext uri="{BB962C8B-B14F-4D97-AF65-F5344CB8AC3E}">
        <p14:creationId xmlns:p14="http://schemas.microsoft.com/office/powerpoint/2010/main" val="65452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12192000" cy="629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135A5E-D185-A848-A670-0F7A1E34AC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813" t="-6372" r="4222" b="41378"/>
          <a:stretch/>
        </p:blipFill>
        <p:spPr>
          <a:xfrm>
            <a:off x="5955323" y="-566530"/>
            <a:ext cx="6096001" cy="6858000"/>
          </a:xfrm>
          <a:prstGeom prst="rect">
            <a:avLst/>
          </a:prstGeom>
        </p:spPr>
      </p:pic>
      <p:sp>
        <p:nvSpPr>
          <p:cNvPr id="11" name="Text Placeholder 8">
            <a:extLst>
              <a:ext uri="{FF2B5EF4-FFF2-40B4-BE49-F238E27FC236}">
                <a16:creationId xmlns:a16="http://schemas.microsoft.com/office/drawing/2014/main" id="{34E68943-AA3E-DB42-8B58-8646DCC27E5E}"/>
              </a:ext>
            </a:extLst>
          </p:cNvPr>
          <p:cNvSpPr>
            <a:spLocks noGrp="1"/>
          </p:cNvSpPr>
          <p:nvPr>
            <p:ph type="body" sz="quarter" idx="11" hasCustomPrompt="1"/>
          </p:nvPr>
        </p:nvSpPr>
        <p:spPr>
          <a:xfrm>
            <a:off x="600075" y="2971800"/>
            <a:ext cx="5495923" cy="1814513"/>
          </a:xfrm>
          <a:prstGeom prst="rect">
            <a:avLst/>
          </a:prstGeom>
        </p:spPr>
        <p:txBody>
          <a:bodyPr/>
          <a:lstStyle>
            <a:lvl1pPr marL="0" indent="0" algn="l">
              <a:buNone/>
              <a:defRPr sz="4000" b="1" cap="all" baseline="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85415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0" y="0"/>
            <a:ext cx="6099175" cy="6254750"/>
          </a:xfrm>
          <a:prstGeom prst="rect">
            <a:avLst/>
          </a:prstGeom>
        </p:spPr>
        <p:txBody>
          <a:bodyPr/>
          <a:lstStyle>
            <a:lvl1pPr marL="0" indent="0">
              <a:buNone/>
              <a:defRPr/>
            </a:lvl1pPr>
          </a:lstStyle>
          <a:p>
            <a:endParaRPr lang="en-US" dirty="0"/>
          </a:p>
        </p:txBody>
      </p:sp>
      <p:sp>
        <p:nvSpPr>
          <p:cNvPr id="11" name="Text Placeholder 6">
            <a:extLst>
              <a:ext uri="{FF2B5EF4-FFF2-40B4-BE49-F238E27FC236}">
                <a16:creationId xmlns:a16="http://schemas.microsoft.com/office/drawing/2014/main" id="{6FC0E21E-D1A8-D94E-8AB1-9816630C9119}"/>
              </a:ext>
            </a:extLst>
          </p:cNvPr>
          <p:cNvSpPr>
            <a:spLocks noGrp="1"/>
          </p:cNvSpPr>
          <p:nvPr>
            <p:ph type="body" sz="quarter" idx="10"/>
          </p:nvPr>
        </p:nvSpPr>
        <p:spPr>
          <a:xfrm>
            <a:off x="6096001" y="1421212"/>
            <a:ext cx="5462588" cy="4171950"/>
          </a:xfrm>
          <a:prstGeom prst="rect">
            <a:avLst/>
          </a:prstGeom>
        </p:spPr>
        <p:txBody>
          <a:bodyPr>
            <a:normAutofit/>
          </a:bodyPr>
          <a:lstStyle>
            <a:lvl1pPr marL="0" indent="0">
              <a:buClr>
                <a:schemeClr val="tx1"/>
              </a:buClr>
              <a:buFont typeface="Arial" panose="020B0604020202020204" pitchFamily="34" charset="0"/>
              <a:buNone/>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5C8D6AB0-885E-EA4F-A015-CA8A8C0550C8}"/>
              </a:ext>
            </a:extLst>
          </p:cNvPr>
          <p:cNvSpPr>
            <a:spLocks noGrp="1"/>
          </p:cNvSpPr>
          <p:nvPr>
            <p:ph type="body" sz="quarter" idx="11" hasCustomPrompt="1"/>
          </p:nvPr>
        </p:nvSpPr>
        <p:spPr>
          <a:xfrm>
            <a:off x="6107999" y="657147"/>
            <a:ext cx="5450589" cy="726831"/>
          </a:xfrm>
          <a:prstGeom prst="rect">
            <a:avLst/>
          </a:prstGeom>
        </p:spPr>
        <p:txBody>
          <a:bodyPr/>
          <a:lstStyle>
            <a:lvl1pPr marL="0" indent="0">
              <a:buNone/>
              <a:defRPr sz="3600" b="1" cap="all" baseline="0">
                <a:solidFill>
                  <a:schemeClr val="tx1"/>
                </a:solidFill>
                <a:latin typeface="+mj-lt"/>
              </a:defRPr>
            </a:lvl1pPr>
          </a:lstStyle>
          <a:p>
            <a:pPr lvl="0"/>
            <a:r>
              <a:rPr lang="en-US" dirty="0"/>
              <a:t>HEADER</a:t>
            </a:r>
          </a:p>
        </p:txBody>
      </p:sp>
    </p:spTree>
    <p:extLst>
      <p:ext uri="{BB962C8B-B14F-4D97-AF65-F5344CB8AC3E}">
        <p14:creationId xmlns:p14="http://schemas.microsoft.com/office/powerpoint/2010/main" val="120296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 1 w/ Bullets">
    <p:spTree>
      <p:nvGrpSpPr>
        <p:cNvPr id="1" name=""/>
        <p:cNvGrpSpPr/>
        <p:nvPr/>
      </p:nvGrpSpPr>
      <p:grpSpPr>
        <a:xfrm>
          <a:off x="0" y="0"/>
          <a:ext cx="0" cy="0"/>
          <a:chOff x="0" y="0"/>
          <a:chExt cx="0" cy="0"/>
        </a:xfrm>
      </p:grpSpPr>
      <p:sp>
        <p:nvSpPr>
          <p:cNvPr id="3" name="Picture Placeholder 11"/>
          <p:cNvSpPr>
            <a:spLocks noGrp="1"/>
          </p:cNvSpPr>
          <p:nvPr>
            <p:ph type="pic" sz="quarter" idx="17"/>
          </p:nvPr>
        </p:nvSpPr>
        <p:spPr>
          <a:xfrm>
            <a:off x="0" y="0"/>
            <a:ext cx="6099175" cy="6254750"/>
          </a:xfrm>
          <a:prstGeom prst="rect">
            <a:avLst/>
          </a:prstGeom>
        </p:spPr>
        <p:txBody>
          <a:bodyPr/>
          <a:lstStyle>
            <a:lvl1pPr marL="0" indent="0">
              <a:buNone/>
              <a:defRPr/>
            </a:lvl1pPr>
          </a:lstStyle>
          <a:p>
            <a:endParaRPr lang="en-US" dirty="0"/>
          </a:p>
        </p:txBody>
      </p:sp>
      <p:sp>
        <p:nvSpPr>
          <p:cNvPr id="4" name="Text Placeholder 6">
            <a:extLst>
              <a:ext uri="{FF2B5EF4-FFF2-40B4-BE49-F238E27FC236}">
                <a16:creationId xmlns:a16="http://schemas.microsoft.com/office/drawing/2014/main" id="{6FC0E21E-D1A8-D94E-8AB1-9816630C9119}"/>
              </a:ext>
            </a:extLst>
          </p:cNvPr>
          <p:cNvSpPr>
            <a:spLocks noGrp="1"/>
          </p:cNvSpPr>
          <p:nvPr>
            <p:ph type="body" sz="quarter" idx="10"/>
          </p:nvPr>
        </p:nvSpPr>
        <p:spPr>
          <a:xfrm>
            <a:off x="6099175" y="1421212"/>
            <a:ext cx="5459413" cy="4171950"/>
          </a:xfrm>
          <a:prstGeom prst="rect">
            <a:avLst/>
          </a:prstGeom>
        </p:spPr>
        <p:txBody>
          <a:bodyPr>
            <a:normAutofit/>
          </a:bodyPr>
          <a:lstStyle>
            <a:lvl1pPr marL="228600" indent="-228600">
              <a:buClr>
                <a:schemeClr val="tx1"/>
              </a:buClr>
              <a:buFont typeface="Arial" charset="0"/>
              <a:buChar char="•"/>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C8D6AB0-885E-EA4F-A015-CA8A8C0550C8}"/>
              </a:ext>
            </a:extLst>
          </p:cNvPr>
          <p:cNvSpPr>
            <a:spLocks noGrp="1"/>
          </p:cNvSpPr>
          <p:nvPr>
            <p:ph type="body" sz="quarter" idx="11" hasCustomPrompt="1"/>
          </p:nvPr>
        </p:nvSpPr>
        <p:spPr>
          <a:xfrm>
            <a:off x="6083883" y="622422"/>
            <a:ext cx="5474705" cy="726831"/>
          </a:xfrm>
          <a:prstGeom prst="rect">
            <a:avLst/>
          </a:prstGeom>
        </p:spPr>
        <p:txBody>
          <a:bodyPr/>
          <a:lstStyle>
            <a:lvl1pPr marL="0" indent="0">
              <a:buNone/>
              <a:defRPr sz="3600" b="1" cap="all" baseline="0">
                <a:solidFill>
                  <a:schemeClr val="tx1"/>
                </a:solidFill>
                <a:latin typeface="+mj-lt"/>
              </a:defRPr>
            </a:lvl1pPr>
          </a:lstStyle>
          <a:p>
            <a:pPr lvl="0"/>
            <a:r>
              <a:rPr lang="en-US" dirty="0"/>
              <a:t>HEADER</a:t>
            </a:r>
          </a:p>
        </p:txBody>
      </p:sp>
    </p:spTree>
    <p:extLst>
      <p:ext uri="{BB962C8B-B14F-4D97-AF65-F5344CB8AC3E}">
        <p14:creationId xmlns:p14="http://schemas.microsoft.com/office/powerpoint/2010/main" val="102373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1 Reversed">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6092825" y="0"/>
            <a:ext cx="6099175" cy="6254750"/>
          </a:xfrm>
          <a:prstGeom prst="rect">
            <a:avLst/>
          </a:prstGeom>
        </p:spPr>
        <p:txBody>
          <a:bodyPr/>
          <a:lstStyle>
            <a:lvl1pPr marL="0" indent="0">
              <a:buNone/>
              <a:defRPr/>
            </a:lvl1pPr>
          </a:lstStyle>
          <a:p>
            <a:endParaRPr lang="en-US" dirty="0"/>
          </a:p>
        </p:txBody>
      </p:sp>
      <p:sp>
        <p:nvSpPr>
          <p:cNvPr id="11" name="Text Placeholder 6">
            <a:extLst>
              <a:ext uri="{FF2B5EF4-FFF2-40B4-BE49-F238E27FC236}">
                <a16:creationId xmlns:a16="http://schemas.microsoft.com/office/drawing/2014/main" id="{6FC0E21E-D1A8-D94E-8AB1-9816630C9119}"/>
              </a:ext>
            </a:extLst>
          </p:cNvPr>
          <p:cNvSpPr>
            <a:spLocks noGrp="1"/>
          </p:cNvSpPr>
          <p:nvPr>
            <p:ph type="body" sz="quarter" idx="10"/>
          </p:nvPr>
        </p:nvSpPr>
        <p:spPr>
          <a:xfrm>
            <a:off x="630315" y="1421212"/>
            <a:ext cx="5462510" cy="4171950"/>
          </a:xfrm>
          <a:prstGeom prst="rect">
            <a:avLst/>
          </a:prstGeom>
        </p:spPr>
        <p:txBody>
          <a:bodyPr>
            <a:normAutofit/>
          </a:bodyPr>
          <a:lstStyle>
            <a:lvl1pPr marL="0" indent="0">
              <a:buClr>
                <a:schemeClr val="tx1"/>
              </a:buClr>
              <a:buFont typeface="Arial" panose="020B0604020202020204" pitchFamily="34" charset="0"/>
              <a:buNone/>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5C8D6AB0-885E-EA4F-A015-CA8A8C0550C8}"/>
              </a:ext>
            </a:extLst>
          </p:cNvPr>
          <p:cNvSpPr>
            <a:spLocks noGrp="1"/>
          </p:cNvSpPr>
          <p:nvPr>
            <p:ph type="body" sz="quarter" idx="11" hasCustomPrompt="1"/>
          </p:nvPr>
        </p:nvSpPr>
        <p:spPr>
          <a:xfrm>
            <a:off x="613461" y="657147"/>
            <a:ext cx="5482539" cy="726831"/>
          </a:xfrm>
          <a:prstGeom prst="rect">
            <a:avLst/>
          </a:prstGeom>
        </p:spPr>
        <p:txBody>
          <a:bodyPr/>
          <a:lstStyle>
            <a:lvl1pPr marL="0" indent="0">
              <a:buNone/>
              <a:defRPr sz="3600" b="1" cap="all" baseline="0">
                <a:solidFill>
                  <a:schemeClr val="tx1"/>
                </a:solidFill>
                <a:latin typeface="+mj-lt"/>
              </a:defRPr>
            </a:lvl1pPr>
          </a:lstStyle>
          <a:p>
            <a:pPr lvl="0"/>
            <a:r>
              <a:rPr lang="en-US" dirty="0"/>
              <a:t>HEADER</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o 2">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77023" y="953007"/>
            <a:ext cx="3441700" cy="405136"/>
          </a:xfrm>
          <a:prstGeom prst="rect">
            <a:avLst/>
          </a:prstGeom>
        </p:spPr>
        <p:txBody>
          <a:bodyPr>
            <a:normAutofit/>
          </a:bodyPr>
          <a:lstStyle>
            <a:lvl1pPr marL="0" indent="0">
              <a:buNone/>
              <a:defRPr sz="2200">
                <a:solidFill>
                  <a:schemeClr val="bg1">
                    <a:lumMod val="50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9" name="Text Placeholder 14">
            <a:extLst>
              <a:ext uri="{FF2B5EF4-FFF2-40B4-BE49-F238E27FC236}">
                <a16:creationId xmlns:a16="http://schemas.microsoft.com/office/drawing/2014/main" id="{7D45DD5C-0ACC-1342-8C14-209DB142A544}"/>
              </a:ext>
            </a:extLst>
          </p:cNvPr>
          <p:cNvSpPr>
            <a:spLocks noGrp="1"/>
          </p:cNvSpPr>
          <p:nvPr>
            <p:ph type="body" sz="quarter" idx="15" hasCustomPrompt="1"/>
          </p:nvPr>
        </p:nvSpPr>
        <p:spPr>
          <a:xfrm>
            <a:off x="587377" y="1499186"/>
            <a:ext cx="4586286" cy="390526"/>
          </a:xfrm>
          <a:prstGeom prst="rect">
            <a:avLst/>
          </a:prstGeom>
        </p:spPr>
        <p:txBody>
          <a:bodyPr/>
          <a:lstStyle>
            <a:lvl1pPr marL="0" indent="0">
              <a:buNone/>
              <a:defRPr sz="2200">
                <a:solidFill>
                  <a:schemeClr val="tx1"/>
                </a:solidFill>
                <a:latin typeface="Arial" panose="020B0604020202020204" pitchFamily="34" charset="0"/>
                <a:cs typeface="Arial" panose="020B0604020202020204" pitchFamily="34" charset="0"/>
              </a:defRPr>
            </a:lvl1pPr>
          </a:lstStyle>
          <a:p>
            <a:pPr lvl="0"/>
            <a:r>
              <a:rPr lang="en-US" dirty="0"/>
              <a:t>D 312.606.3231</a:t>
            </a:r>
          </a:p>
        </p:txBody>
      </p:sp>
      <p:sp>
        <p:nvSpPr>
          <p:cNvPr id="10" name="Text Placeholder 14">
            <a:extLst>
              <a:ext uri="{FF2B5EF4-FFF2-40B4-BE49-F238E27FC236}">
                <a16:creationId xmlns:a16="http://schemas.microsoft.com/office/drawing/2014/main" id="{39EA2E52-889B-5C40-9B86-48C131BFF9FB}"/>
              </a:ext>
            </a:extLst>
          </p:cNvPr>
          <p:cNvSpPr>
            <a:spLocks noGrp="1"/>
          </p:cNvSpPr>
          <p:nvPr>
            <p:ph type="body" sz="quarter" idx="16" hasCustomPrompt="1"/>
          </p:nvPr>
        </p:nvSpPr>
        <p:spPr>
          <a:xfrm>
            <a:off x="587377" y="1875425"/>
            <a:ext cx="4586286" cy="390526"/>
          </a:xfrm>
          <a:prstGeom prst="rect">
            <a:avLst/>
          </a:prstGeom>
        </p:spPr>
        <p:txBody>
          <a:bodyPr/>
          <a:lstStyle>
            <a:lvl1pPr marL="0" indent="0">
              <a:buNone/>
              <a:defRPr sz="2200">
                <a:solidFill>
                  <a:srgbClr val="126ABF"/>
                </a:solidFill>
                <a:latin typeface="Arial" panose="020B0604020202020204" pitchFamily="34" charset="0"/>
                <a:cs typeface="Arial" panose="020B0604020202020204" pitchFamily="34" charset="0"/>
              </a:defRPr>
            </a:lvl1pPr>
          </a:lstStyle>
          <a:p>
            <a:pPr lvl="0"/>
            <a:r>
              <a:rPr lang="en-US" dirty="0" err="1"/>
              <a:t>jhechtman@hmblaw.com</a:t>
            </a:r>
            <a:endParaRPr lang="en-US" dirty="0"/>
          </a:p>
        </p:txBody>
      </p:sp>
      <p:sp>
        <p:nvSpPr>
          <p:cNvPr id="12" name="Picture Placeholder 11"/>
          <p:cNvSpPr>
            <a:spLocks noGrp="1"/>
          </p:cNvSpPr>
          <p:nvPr>
            <p:ph type="pic" sz="quarter" idx="17"/>
          </p:nvPr>
        </p:nvSpPr>
        <p:spPr>
          <a:xfrm>
            <a:off x="7137400" y="0"/>
            <a:ext cx="5054600" cy="6254750"/>
          </a:xfrm>
          <a:prstGeom prst="rect">
            <a:avLst/>
          </a:prstGeom>
        </p:spPr>
        <p:txBody>
          <a:bodyPr/>
          <a:lstStyle>
            <a:lvl1pPr marL="0" indent="0">
              <a:buNone/>
              <a:defRPr/>
            </a:lvl1pPr>
          </a:lstStyle>
          <a:p>
            <a:endParaRPr lang="en-US"/>
          </a:p>
        </p:txBody>
      </p:sp>
      <p:sp>
        <p:nvSpPr>
          <p:cNvPr id="21" name="Text Placeholder 8">
            <a:extLst>
              <a:ext uri="{FF2B5EF4-FFF2-40B4-BE49-F238E27FC236}">
                <a16:creationId xmlns:a16="http://schemas.microsoft.com/office/drawing/2014/main" id="{DE73823E-6573-D04D-827C-FD233BE92DCA}"/>
              </a:ext>
            </a:extLst>
          </p:cNvPr>
          <p:cNvSpPr>
            <a:spLocks noGrp="1"/>
          </p:cNvSpPr>
          <p:nvPr>
            <p:ph type="body" sz="quarter" idx="11" hasCustomPrompt="1"/>
          </p:nvPr>
        </p:nvSpPr>
        <p:spPr>
          <a:xfrm>
            <a:off x="551596" y="548763"/>
            <a:ext cx="5098927" cy="422031"/>
          </a:xfrm>
          <a:prstGeom prst="rect">
            <a:avLst/>
          </a:prstGeom>
        </p:spPr>
        <p:txBody>
          <a:bodyPr/>
          <a:lstStyle>
            <a:lvl1pPr marL="0" indent="0">
              <a:buNone/>
              <a:defRPr sz="2800" b="1" cap="all" baseline="0">
                <a:solidFill>
                  <a:schemeClr val="tx1"/>
                </a:solidFill>
                <a:latin typeface="+mj-lt"/>
              </a:defRPr>
            </a:lvl1pPr>
          </a:lstStyle>
          <a:p>
            <a:pPr lvl="0"/>
            <a:r>
              <a:rPr lang="en-US" dirty="0"/>
              <a:t>NAME</a:t>
            </a:r>
          </a:p>
        </p:txBody>
      </p:sp>
      <p:cxnSp>
        <p:nvCxnSpPr>
          <p:cNvPr id="22" name="Straight Connector 21">
            <a:extLst>
              <a:ext uri="{FF2B5EF4-FFF2-40B4-BE49-F238E27FC236}">
                <a16:creationId xmlns:a16="http://schemas.microsoft.com/office/drawing/2014/main" id="{A3729470-4324-9843-B24E-3CEDB273536E}"/>
              </a:ext>
            </a:extLst>
          </p:cNvPr>
          <p:cNvCxnSpPr>
            <a:cxnSpLocks/>
          </p:cNvCxnSpPr>
          <p:nvPr userDrawn="1"/>
        </p:nvCxnSpPr>
        <p:spPr>
          <a:xfrm>
            <a:off x="600075" y="2502988"/>
            <a:ext cx="655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4552CF83-4951-DD4C-A425-EE0F2F4C186D}"/>
              </a:ext>
            </a:extLst>
          </p:cNvPr>
          <p:cNvSpPr>
            <a:spLocks noGrp="1"/>
          </p:cNvSpPr>
          <p:nvPr>
            <p:ph type="body" sz="quarter" idx="10"/>
          </p:nvPr>
        </p:nvSpPr>
        <p:spPr>
          <a:xfrm>
            <a:off x="571501" y="2740025"/>
            <a:ext cx="6184900" cy="3051175"/>
          </a:xfrm>
          <a:prstGeom prst="rect">
            <a:avLst/>
          </a:prstGeom>
        </p:spPr>
        <p:txBody>
          <a:bodyPr>
            <a:normAutofit/>
          </a:bodyPr>
          <a:lstStyle>
            <a:lvl1pPr marL="0" indent="0">
              <a:buClr>
                <a:schemeClr val="tx1"/>
              </a:buClr>
              <a:buFont typeface="Arial" panose="020B0604020202020204" pitchFamily="34" charset="0"/>
              <a:buNone/>
              <a:defRPr sz="2400"/>
            </a:lvl1pPr>
          </a:lstStyle>
          <a:p>
            <a:pPr lvl="0"/>
            <a:r>
              <a:rPr lang="en-US" dirty="0"/>
              <a:t>Click to edit Master text styles</a:t>
            </a:r>
          </a:p>
        </p:txBody>
      </p:sp>
    </p:spTree>
    <p:extLst>
      <p:ext uri="{BB962C8B-B14F-4D97-AF65-F5344CB8AC3E}">
        <p14:creationId xmlns:p14="http://schemas.microsoft.com/office/powerpoint/2010/main" val="22054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2 Cont. Blue Subheads on Left">
    <p:spTree>
      <p:nvGrpSpPr>
        <p:cNvPr id="1" name=""/>
        <p:cNvGrpSpPr/>
        <p:nvPr/>
      </p:nvGrpSpPr>
      <p:grpSpPr>
        <a:xfrm>
          <a:off x="0" y="0"/>
          <a:ext cx="0" cy="0"/>
          <a:chOff x="0" y="0"/>
          <a:chExt cx="0" cy="0"/>
        </a:xfrm>
      </p:grpSpPr>
      <p:sp>
        <p:nvSpPr>
          <p:cNvPr id="23" name="Text Placeholder 6">
            <a:extLst>
              <a:ext uri="{FF2B5EF4-FFF2-40B4-BE49-F238E27FC236}">
                <a16:creationId xmlns:a16="http://schemas.microsoft.com/office/drawing/2014/main" id="{4552CF83-4951-DD4C-A425-EE0F2F4C186D}"/>
              </a:ext>
            </a:extLst>
          </p:cNvPr>
          <p:cNvSpPr>
            <a:spLocks noGrp="1"/>
          </p:cNvSpPr>
          <p:nvPr>
            <p:ph type="body" sz="quarter" idx="10"/>
          </p:nvPr>
        </p:nvSpPr>
        <p:spPr>
          <a:xfrm>
            <a:off x="600074" y="533400"/>
            <a:ext cx="6854825" cy="5181600"/>
          </a:xfrm>
          <a:prstGeom prst="rect">
            <a:avLst/>
          </a:prstGeom>
        </p:spPr>
        <p:txBody>
          <a:bodyPr>
            <a:normAutofit/>
          </a:bodyPr>
          <a:lstStyle>
            <a:lvl1pPr marL="0" indent="0">
              <a:buClr>
                <a:schemeClr val="tx1"/>
              </a:buClr>
              <a:buFont typeface="Arial" panose="020B0604020202020204" pitchFamily="34" charset="0"/>
              <a:buNone/>
              <a:defRPr sz="24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BCD40CCF-892B-F641-BB0F-FCB8B53F934F}"/>
              </a:ext>
            </a:extLst>
          </p:cNvPr>
          <p:cNvCxnSpPr>
            <a:cxnSpLocks/>
          </p:cNvCxnSpPr>
          <p:nvPr userDrawn="1"/>
        </p:nvCxnSpPr>
        <p:spPr>
          <a:xfrm>
            <a:off x="8048629" y="523937"/>
            <a:ext cx="0" cy="5257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1" hasCustomPrompt="1"/>
          </p:nvPr>
        </p:nvSpPr>
        <p:spPr>
          <a:xfrm>
            <a:off x="8343898" y="533400"/>
            <a:ext cx="3586162" cy="5510214"/>
          </a:xfrm>
          <a:prstGeom prst="rect">
            <a:avLst/>
          </a:prstGeom>
        </p:spPr>
        <p:txBody>
          <a:bodyPr/>
          <a:lstStyle>
            <a:lvl1pPr marL="0" indent="0">
              <a:buNone/>
              <a:defRPr sz="1800" b="1" cap="all" baseline="0">
                <a:solidFill>
                  <a:schemeClr val="bg2"/>
                </a:solidFill>
              </a:defRPr>
            </a:lvl1pPr>
            <a:lvl2pPr marL="12700" indent="-12700">
              <a:buFont typeface="Arial" charset="0"/>
              <a:buNone/>
              <a:tabLst/>
              <a:defRPr sz="1800" baseline="0"/>
            </a:lvl2pPr>
          </a:lstStyle>
          <a:p>
            <a:pPr lvl="0"/>
            <a:r>
              <a:rPr lang="en-US" dirty="0"/>
              <a:t>CLICK TO EDIT MASTER TEXT STYLES</a:t>
            </a:r>
          </a:p>
          <a:p>
            <a:pPr lvl="1"/>
            <a:r>
              <a:rPr lang="en-US" dirty="0"/>
              <a:t>Second Level</a:t>
            </a:r>
          </a:p>
          <a:p>
            <a:pPr lvl="1"/>
            <a:endParaRPr lang="en-US" dirty="0"/>
          </a:p>
          <a:p>
            <a:pPr lvl="0"/>
            <a:r>
              <a:rPr lang="en-US" dirty="0"/>
              <a:t>CLICK TO EDIT MASTER TEXT STYLES</a:t>
            </a:r>
          </a:p>
          <a:p>
            <a:pPr lvl="1"/>
            <a:r>
              <a:rPr lang="en-US" dirty="0"/>
              <a:t>Second Level</a:t>
            </a:r>
          </a:p>
          <a:p>
            <a:pPr lvl="1"/>
            <a:endParaRPr lang="en-US" dirty="0"/>
          </a:p>
          <a:p>
            <a:pPr lvl="0"/>
            <a:r>
              <a:rPr lang="en-US" dirty="0"/>
              <a:t>CLICK TO EDIT MASTER TEXT STYLES</a:t>
            </a:r>
          </a:p>
          <a:p>
            <a:pPr lvl="1"/>
            <a:r>
              <a:rPr lang="en-US" dirty="0"/>
              <a:t>Second Level</a:t>
            </a:r>
          </a:p>
          <a:p>
            <a:pPr lvl="1"/>
            <a:endParaRPr lang="en-US" dirty="0"/>
          </a:p>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1560545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Black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63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60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ve Imag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1D43E2-9025-D943-866B-098695A70BC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5F0DF19-1322-864E-99EE-D59150B1EB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199" t="-3601" b="9990"/>
          <a:stretch/>
        </p:blipFill>
        <p:spPr>
          <a:xfrm flipH="1">
            <a:off x="6350" y="0"/>
            <a:ext cx="6096000" cy="6858001"/>
          </a:xfrm>
          <a:prstGeom prst="rect">
            <a:avLst/>
          </a:prstGeom>
        </p:spPr>
      </p:pic>
      <p:sp>
        <p:nvSpPr>
          <p:cNvPr id="12" name="Text Placeholder 14">
            <a:extLst>
              <a:ext uri="{FF2B5EF4-FFF2-40B4-BE49-F238E27FC236}">
                <a16:creationId xmlns:a16="http://schemas.microsoft.com/office/drawing/2014/main" id="{CF810835-24E8-2B43-B786-555CAC6CBA02}"/>
              </a:ext>
            </a:extLst>
          </p:cNvPr>
          <p:cNvSpPr>
            <a:spLocks noGrp="1"/>
          </p:cNvSpPr>
          <p:nvPr>
            <p:ph type="body" sz="quarter" idx="15" hasCustomPrompt="1"/>
          </p:nvPr>
        </p:nvSpPr>
        <p:spPr>
          <a:xfrm>
            <a:off x="4720693" y="2953114"/>
            <a:ext cx="4586286" cy="505194"/>
          </a:xfrm>
          <a:prstGeom prst="rect">
            <a:avLst/>
          </a:prstGeom>
        </p:spPr>
        <p:txBody>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Subhead</a:t>
            </a:r>
          </a:p>
        </p:txBody>
      </p:sp>
      <p:cxnSp>
        <p:nvCxnSpPr>
          <p:cNvPr id="13" name="Straight Connector 12">
            <a:extLst>
              <a:ext uri="{FF2B5EF4-FFF2-40B4-BE49-F238E27FC236}">
                <a16:creationId xmlns:a16="http://schemas.microsoft.com/office/drawing/2014/main" id="{56E77464-29C7-D44D-AEB2-1D1B390F147D}"/>
              </a:ext>
            </a:extLst>
          </p:cNvPr>
          <p:cNvCxnSpPr>
            <a:cxnSpLocks/>
          </p:cNvCxnSpPr>
          <p:nvPr userDrawn="1"/>
        </p:nvCxnSpPr>
        <p:spPr>
          <a:xfrm>
            <a:off x="4823608" y="2505770"/>
            <a:ext cx="511777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9D924C70-376F-524F-B5CE-39EAD194B04A}"/>
              </a:ext>
            </a:extLst>
          </p:cNvPr>
          <p:cNvSpPr>
            <a:spLocks noGrp="1"/>
          </p:cNvSpPr>
          <p:nvPr>
            <p:ph type="body" sz="quarter" idx="16" hasCustomPrompt="1"/>
          </p:nvPr>
        </p:nvSpPr>
        <p:spPr>
          <a:xfrm>
            <a:off x="4720693" y="3622430"/>
            <a:ext cx="4586286" cy="1195754"/>
          </a:xfrm>
          <a:prstGeom prst="rect">
            <a:avLst/>
          </a:prstGeom>
        </p:spPr>
        <p:txBody>
          <a:bodyPr/>
          <a:lstStyle>
            <a:lvl1pPr marL="0" indent="0">
              <a:lnSpc>
                <a:spcPct val="100000"/>
              </a:lnSpc>
              <a:buNone/>
              <a:defRPr sz="2000" b="0">
                <a:solidFill>
                  <a:schemeClr val="accent5"/>
                </a:solidFill>
                <a:latin typeface="Arial" panose="020B0604020202020204" pitchFamily="34" charset="0"/>
                <a:cs typeface="Arial" panose="020B0604020202020204" pitchFamily="34" charset="0"/>
              </a:defRPr>
            </a:lvl1pPr>
          </a:lstStyle>
          <a:p>
            <a:pPr lvl="0"/>
            <a:r>
              <a:rPr lang="en-US" dirty="0"/>
              <a:t>Location</a:t>
            </a:r>
          </a:p>
          <a:p>
            <a:pPr lvl="0"/>
            <a:r>
              <a:rPr lang="en-US" dirty="0"/>
              <a:t>Date</a:t>
            </a:r>
          </a:p>
        </p:txBody>
      </p:sp>
      <p:sp>
        <p:nvSpPr>
          <p:cNvPr id="16" name="Title 1">
            <a:extLst>
              <a:ext uri="{FF2B5EF4-FFF2-40B4-BE49-F238E27FC236}">
                <a16:creationId xmlns:a16="http://schemas.microsoft.com/office/drawing/2014/main" id="{96F47C40-4303-904D-9713-AAC0E4DC2350}"/>
              </a:ext>
            </a:extLst>
          </p:cNvPr>
          <p:cNvSpPr>
            <a:spLocks noGrp="1"/>
          </p:cNvSpPr>
          <p:nvPr>
            <p:ph type="title" hasCustomPrompt="1"/>
          </p:nvPr>
        </p:nvSpPr>
        <p:spPr>
          <a:xfrm>
            <a:off x="4681538" y="967588"/>
            <a:ext cx="6991350" cy="1520597"/>
          </a:xfrm>
          <a:prstGeom prst="rect">
            <a:avLst/>
          </a:prstGeom>
        </p:spPr>
        <p:txBody>
          <a:bodyPr>
            <a:normAutofit/>
          </a:bodyPr>
          <a:lstStyle>
            <a:lvl1pPr>
              <a:lnSpc>
                <a:spcPts val="5000"/>
              </a:lnSpc>
              <a:defRPr sz="6300" b="0" i="0" cap="all" baseline="0">
                <a:solidFill>
                  <a:schemeClr val="bg1"/>
                </a:solidFill>
                <a:latin typeface="+mj-lt"/>
                <a:ea typeface="Arial Black" charset="0"/>
                <a:cs typeface="Arial Black" charset="0"/>
              </a:defRPr>
            </a:lvl1pPr>
          </a:lstStyle>
          <a:p>
            <a:r>
              <a:rPr lang="en-US" dirty="0"/>
              <a:t>HEADLINE</a:t>
            </a:r>
            <a:br>
              <a:rPr lang="en-US" dirty="0"/>
            </a:br>
            <a:r>
              <a:rPr lang="en-US" dirty="0"/>
              <a:t>HERE</a:t>
            </a:r>
          </a:p>
        </p:txBody>
      </p:sp>
      <p:sp>
        <p:nvSpPr>
          <p:cNvPr id="17" name="Text Placeholder 14">
            <a:extLst>
              <a:ext uri="{FF2B5EF4-FFF2-40B4-BE49-F238E27FC236}">
                <a16:creationId xmlns:a16="http://schemas.microsoft.com/office/drawing/2014/main" id="{94344FE6-BDC7-6443-89E3-AEEF71E94BEB}"/>
              </a:ext>
            </a:extLst>
          </p:cNvPr>
          <p:cNvSpPr>
            <a:spLocks noGrp="1"/>
          </p:cNvSpPr>
          <p:nvPr>
            <p:ph type="body" sz="quarter" idx="17" hasCustomPrompt="1"/>
          </p:nvPr>
        </p:nvSpPr>
        <p:spPr>
          <a:xfrm>
            <a:off x="4720693" y="5181600"/>
            <a:ext cx="4586286" cy="422032"/>
          </a:xfrm>
          <a:prstGeom prst="rect">
            <a:avLst/>
          </a:prstGeom>
        </p:spPr>
        <p:txBody>
          <a:bodyPr/>
          <a:lstStyle>
            <a:lvl1pPr marL="0" indent="0">
              <a:buNone/>
              <a:defRPr sz="2400" b="1" cap="all" baseline="0">
                <a:solidFill>
                  <a:schemeClr val="tx2"/>
                </a:solidFill>
                <a:latin typeface="+mj-lt"/>
                <a:cs typeface="Arial" panose="020B0604020202020204" pitchFamily="34" charset="0"/>
              </a:defRPr>
            </a:lvl1pPr>
          </a:lstStyle>
          <a:p>
            <a:pPr lvl="0"/>
            <a:r>
              <a:rPr lang="en-US" dirty="0"/>
              <a:t>PRESENTED BY</a:t>
            </a:r>
          </a:p>
        </p:txBody>
      </p:sp>
      <p:sp>
        <p:nvSpPr>
          <p:cNvPr id="19" name="Text Placeholder 14">
            <a:extLst>
              <a:ext uri="{FF2B5EF4-FFF2-40B4-BE49-F238E27FC236}">
                <a16:creationId xmlns:a16="http://schemas.microsoft.com/office/drawing/2014/main" id="{58546FB2-2B0E-6B40-B2FA-8DF1C33F0420}"/>
              </a:ext>
            </a:extLst>
          </p:cNvPr>
          <p:cNvSpPr>
            <a:spLocks noGrp="1"/>
          </p:cNvSpPr>
          <p:nvPr>
            <p:ph type="body" sz="quarter" idx="18" hasCustomPrompt="1"/>
          </p:nvPr>
        </p:nvSpPr>
        <p:spPr>
          <a:xfrm>
            <a:off x="4720693" y="5621216"/>
            <a:ext cx="4586286" cy="422032"/>
          </a:xfrm>
          <a:prstGeom prst="rect">
            <a:avLst/>
          </a:prstGeom>
        </p:spPr>
        <p:txBody>
          <a:bodyPr/>
          <a:lstStyle>
            <a:lvl1pPr marL="0" indent="0">
              <a:buNone/>
              <a:defRPr sz="2400" b="0">
                <a:solidFill>
                  <a:schemeClr val="bg1"/>
                </a:solidFill>
                <a:latin typeface="Arial" panose="020B0604020202020204" pitchFamily="34" charset="0"/>
                <a:cs typeface="Arial" panose="020B0604020202020204" pitchFamily="34" charset="0"/>
              </a:defRPr>
            </a:lvl1pPr>
          </a:lstStyle>
          <a:p>
            <a:pPr lvl="0"/>
            <a:r>
              <a:rPr lang="en-US" dirty="0"/>
              <a:t>Name</a:t>
            </a:r>
          </a:p>
        </p:txBody>
      </p:sp>
      <p:pic>
        <p:nvPicPr>
          <p:cNvPr id="18" name="Picture 17">
            <a:extLst>
              <a:ext uri="{FF2B5EF4-FFF2-40B4-BE49-F238E27FC236}">
                <a16:creationId xmlns:a16="http://schemas.microsoft.com/office/drawing/2014/main" id="{7AE6551C-F267-104D-AFD6-93B7C4A7F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1184" y="507138"/>
            <a:ext cx="2091780" cy="13277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6" name="Rectangle 5"/>
          <p:cNvSpPr/>
          <p:nvPr userDrawn="1"/>
        </p:nvSpPr>
        <p:spPr>
          <a:xfrm>
            <a:off x="0" y="0"/>
            <a:ext cx="12192000" cy="629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319F882-2EF4-154B-AD03-6BF0E1608424}"/>
              </a:ext>
            </a:extLst>
          </p:cNvPr>
          <p:cNvSpPr>
            <a:spLocks noGrp="1"/>
          </p:cNvSpPr>
          <p:nvPr>
            <p:ph type="body" sz="quarter" idx="11" hasCustomPrompt="1"/>
          </p:nvPr>
        </p:nvSpPr>
        <p:spPr>
          <a:xfrm>
            <a:off x="600075" y="539410"/>
            <a:ext cx="10958513" cy="726831"/>
          </a:xfrm>
          <a:prstGeom prst="rect">
            <a:avLst/>
          </a:prstGeom>
        </p:spPr>
        <p:txBody>
          <a:bodyPr/>
          <a:lstStyle>
            <a:lvl1pPr marL="0" indent="0">
              <a:buNone/>
              <a:defRPr sz="4600" b="1" cap="all" baseline="0">
                <a:solidFill>
                  <a:schemeClr val="accent5"/>
                </a:solidFill>
                <a:latin typeface="+mj-lt"/>
              </a:defRPr>
            </a:lvl1pPr>
          </a:lstStyle>
          <a:p>
            <a:pPr lvl="0"/>
            <a:r>
              <a:rPr lang="en-US" dirty="0"/>
              <a:t>HEADER</a:t>
            </a:r>
          </a:p>
        </p:txBody>
      </p:sp>
      <p:sp>
        <p:nvSpPr>
          <p:cNvPr id="5" name="Text Placeholder 6">
            <a:extLst>
              <a:ext uri="{FF2B5EF4-FFF2-40B4-BE49-F238E27FC236}">
                <a16:creationId xmlns:a16="http://schemas.microsoft.com/office/drawing/2014/main" id="{5B1A9ACA-7B92-4FE8-AD71-5F58CDC08C7E}"/>
              </a:ext>
            </a:extLst>
          </p:cNvPr>
          <p:cNvSpPr>
            <a:spLocks noGrp="1"/>
          </p:cNvSpPr>
          <p:nvPr>
            <p:ph type="body" sz="quarter" idx="10" hasCustomPrompt="1"/>
          </p:nvPr>
        </p:nvSpPr>
        <p:spPr>
          <a:xfrm>
            <a:off x="600075" y="1805650"/>
            <a:ext cx="10958515" cy="4232275"/>
          </a:xfrm>
          <a:prstGeom prst="rect">
            <a:avLst/>
          </a:prstGeom>
        </p:spPr>
        <p:txBody>
          <a:bodyPr>
            <a:normAutofit/>
          </a:bodyPr>
          <a:lstStyle>
            <a:lvl1pPr marL="228600" indent="-228600">
              <a:buClr>
                <a:schemeClr val="bg2"/>
              </a:buClr>
              <a:buFont typeface="Arial" panose="020B0604020202020204" pitchFamily="34" charset="0"/>
              <a:buChar cha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stStyle>
          <a:p>
            <a:pPr lvl="0"/>
            <a:r>
              <a:rPr lang="en-US" dirty="0"/>
              <a:t>Bulleted item 1</a:t>
            </a:r>
          </a:p>
          <a:p>
            <a:pPr lvl="1"/>
            <a:r>
              <a:rPr lang="en-US" dirty="0"/>
              <a:t>Bulleted item 2</a:t>
            </a:r>
          </a:p>
          <a:p>
            <a:pPr lvl="1"/>
            <a:r>
              <a:rPr lang="en-US" dirty="0"/>
              <a:t>Bulleted item 3</a:t>
            </a:r>
          </a:p>
          <a:p>
            <a:pPr lvl="2"/>
            <a:r>
              <a:rPr lang="en-US" dirty="0"/>
              <a:t>Sub bullet</a:t>
            </a:r>
          </a:p>
          <a:p>
            <a:pPr lvl="0"/>
            <a:r>
              <a:rPr lang="en-US" dirty="0"/>
              <a:t>Bulleted item 2</a:t>
            </a:r>
          </a:p>
          <a:p>
            <a:pPr lvl="0"/>
            <a:r>
              <a:rPr lang="en-US" dirty="0"/>
              <a:t>Bulleted item 3</a:t>
            </a:r>
          </a:p>
        </p:txBody>
      </p:sp>
    </p:spTree>
    <p:extLst>
      <p:ext uri="{BB962C8B-B14F-4D97-AF65-F5344CB8AC3E}">
        <p14:creationId xmlns:p14="http://schemas.microsoft.com/office/powerpoint/2010/main" val="353660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e Better">
    <p:spTree>
      <p:nvGrpSpPr>
        <p:cNvPr id="1" name=""/>
        <p:cNvGrpSpPr/>
        <p:nvPr/>
      </p:nvGrpSpPr>
      <p:grpSpPr>
        <a:xfrm>
          <a:off x="0" y="0"/>
          <a:ext cx="0" cy="0"/>
          <a:chOff x="0" y="0"/>
          <a:chExt cx="0" cy="0"/>
        </a:xfrm>
      </p:grpSpPr>
      <p:sp>
        <p:nvSpPr>
          <p:cNvPr id="3" name="Rectangle 2"/>
          <p:cNvSpPr/>
          <p:nvPr userDrawn="1"/>
        </p:nvSpPr>
        <p:spPr>
          <a:xfrm>
            <a:off x="0" y="0"/>
            <a:ext cx="12192000" cy="629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610" b="41503"/>
          <a:stretch/>
        </p:blipFill>
        <p:spPr>
          <a:xfrm>
            <a:off x="0" y="1242485"/>
            <a:ext cx="12192000" cy="4713815"/>
          </a:xfrm>
          <a:prstGeom prst="rect">
            <a:avLst/>
          </a:prstGeom>
        </p:spPr>
      </p:pic>
      <p:sp>
        <p:nvSpPr>
          <p:cNvPr id="8" name="Title 1"/>
          <p:cNvSpPr>
            <a:spLocks noGrp="1"/>
          </p:cNvSpPr>
          <p:nvPr>
            <p:ph type="title" hasCustomPrompt="1"/>
          </p:nvPr>
        </p:nvSpPr>
        <p:spPr>
          <a:xfrm>
            <a:off x="585356" y="812553"/>
            <a:ext cx="7886700" cy="730927"/>
          </a:xfrm>
          <a:prstGeom prst="rect">
            <a:avLst/>
          </a:prstGeom>
        </p:spPr>
        <p:txBody>
          <a:bodyPr/>
          <a:lstStyle>
            <a:lvl1pPr>
              <a:defRPr sz="4600" cap="all" baseline="0">
                <a:solidFill>
                  <a:schemeClr val="bg1"/>
                </a:solidFill>
              </a:defRPr>
            </a:lvl1pPr>
          </a:lstStyle>
          <a:p>
            <a:r>
              <a:rPr lang="en-US" dirty="0"/>
              <a:t>HEADER</a:t>
            </a:r>
          </a:p>
        </p:txBody>
      </p:sp>
      <p:sp>
        <p:nvSpPr>
          <p:cNvPr id="9" name="Text Placeholder 8"/>
          <p:cNvSpPr>
            <a:spLocks noGrp="1"/>
          </p:cNvSpPr>
          <p:nvPr>
            <p:ph type="body" sz="quarter" idx="12" hasCustomPrompt="1"/>
          </p:nvPr>
        </p:nvSpPr>
        <p:spPr>
          <a:xfrm>
            <a:off x="585356" y="546745"/>
            <a:ext cx="6897688" cy="265807"/>
          </a:xfrm>
          <a:prstGeom prst="rect">
            <a:avLst/>
          </a:prstGeom>
        </p:spPr>
        <p:txBody>
          <a:bodyPr/>
          <a:lstStyle>
            <a:lvl1pPr marL="0" indent="0">
              <a:buNone/>
              <a:defRPr sz="1600" cap="all"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10"/>
          <p:cNvSpPr>
            <a:spLocks noGrp="1"/>
          </p:cNvSpPr>
          <p:nvPr>
            <p:ph type="body" sz="quarter" idx="14"/>
          </p:nvPr>
        </p:nvSpPr>
        <p:spPr>
          <a:xfrm>
            <a:off x="599645" y="1795607"/>
            <a:ext cx="5510643" cy="3925794"/>
          </a:xfrm>
          <a:prstGeom prst="rect">
            <a:avLst/>
          </a:prstGeom>
        </p:spPr>
        <p:txBody>
          <a:bodyPr/>
          <a:lstStyle>
            <a:lvl1pPr marL="0" indent="0">
              <a:buNone/>
              <a:defRPr sz="25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76551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BG Left Arrow">
    <p:spTree>
      <p:nvGrpSpPr>
        <p:cNvPr id="1" name=""/>
        <p:cNvGrpSpPr/>
        <p:nvPr/>
      </p:nvGrpSpPr>
      <p:grpSpPr>
        <a:xfrm>
          <a:off x="0" y="0"/>
          <a:ext cx="0" cy="0"/>
          <a:chOff x="0" y="0"/>
          <a:chExt cx="0" cy="0"/>
        </a:xfrm>
      </p:grpSpPr>
      <p:sp>
        <p:nvSpPr>
          <p:cNvPr id="3" name="Rectangle 2"/>
          <p:cNvSpPr/>
          <p:nvPr userDrawn="1"/>
        </p:nvSpPr>
        <p:spPr>
          <a:xfrm>
            <a:off x="0" y="0"/>
            <a:ext cx="12192000" cy="629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A313EC-D6C5-4A95-8A90-4822069AD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730786" cy="6291470"/>
          </a:xfrm>
          <a:prstGeom prst="rect">
            <a:avLst/>
          </a:prstGeom>
        </p:spPr>
      </p:pic>
      <p:sp>
        <p:nvSpPr>
          <p:cNvPr id="6" name="Text Placeholder 8">
            <a:extLst>
              <a:ext uri="{FF2B5EF4-FFF2-40B4-BE49-F238E27FC236}">
                <a16:creationId xmlns:a16="http://schemas.microsoft.com/office/drawing/2014/main" id="{2319F882-2EF4-154B-AD03-6BF0E1608424}"/>
              </a:ext>
            </a:extLst>
          </p:cNvPr>
          <p:cNvSpPr>
            <a:spLocks noGrp="1"/>
          </p:cNvSpPr>
          <p:nvPr>
            <p:ph type="body" sz="quarter" idx="11" hasCustomPrompt="1"/>
          </p:nvPr>
        </p:nvSpPr>
        <p:spPr>
          <a:xfrm>
            <a:off x="6096000" y="539410"/>
            <a:ext cx="5462588" cy="726831"/>
          </a:xfrm>
          <a:prstGeom prst="rect">
            <a:avLst/>
          </a:prstGeom>
        </p:spPr>
        <p:txBody>
          <a:bodyPr/>
          <a:lstStyle>
            <a:lvl1pPr marL="0" indent="0">
              <a:buNone/>
              <a:defRPr sz="4600" b="1" cap="all" baseline="0">
                <a:solidFill>
                  <a:schemeClr val="accent5"/>
                </a:solidFill>
                <a:latin typeface="+mj-lt"/>
              </a:defRPr>
            </a:lvl1pPr>
          </a:lstStyle>
          <a:p>
            <a:pPr lvl="0"/>
            <a:r>
              <a:rPr lang="en-US" dirty="0"/>
              <a:t>HEADER</a:t>
            </a:r>
          </a:p>
        </p:txBody>
      </p:sp>
      <p:sp>
        <p:nvSpPr>
          <p:cNvPr id="7" name="Text Placeholder 6">
            <a:extLst>
              <a:ext uri="{FF2B5EF4-FFF2-40B4-BE49-F238E27FC236}">
                <a16:creationId xmlns:a16="http://schemas.microsoft.com/office/drawing/2014/main" id="{650D6B0D-7E7B-4BBC-B65B-527E23E0933A}"/>
              </a:ext>
            </a:extLst>
          </p:cNvPr>
          <p:cNvSpPr>
            <a:spLocks noGrp="1"/>
          </p:cNvSpPr>
          <p:nvPr>
            <p:ph type="body" sz="quarter" idx="10" hasCustomPrompt="1"/>
          </p:nvPr>
        </p:nvSpPr>
        <p:spPr>
          <a:xfrm>
            <a:off x="6096000" y="1805651"/>
            <a:ext cx="5462588" cy="4232275"/>
          </a:xfrm>
          <a:prstGeom prst="rect">
            <a:avLst/>
          </a:prstGeom>
        </p:spPr>
        <p:txBody>
          <a:bodyPr>
            <a:normAutofit/>
          </a:bodyPr>
          <a:lstStyle>
            <a:lvl1pPr marL="228600" indent="-228600">
              <a:buClr>
                <a:schemeClr val="bg2"/>
              </a:buClr>
              <a:buFont typeface="Arial" panose="020B0604020202020204" pitchFamily="34" charset="0"/>
              <a:buChar cha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stStyle>
          <a:p>
            <a:pPr lvl="0"/>
            <a:r>
              <a:rPr lang="en-US" dirty="0"/>
              <a:t>Bulleted item 1</a:t>
            </a:r>
          </a:p>
          <a:p>
            <a:pPr lvl="0"/>
            <a:r>
              <a:rPr lang="en-US" dirty="0"/>
              <a:t>Bulleted item 2</a:t>
            </a:r>
          </a:p>
          <a:p>
            <a:pPr lvl="0"/>
            <a:r>
              <a:rPr lang="en-US" dirty="0"/>
              <a:t>Bulleted item 3</a:t>
            </a:r>
          </a:p>
        </p:txBody>
      </p:sp>
    </p:spTree>
    <p:extLst>
      <p:ext uri="{BB962C8B-B14F-4D97-AF65-F5344CB8AC3E}">
        <p14:creationId xmlns:p14="http://schemas.microsoft.com/office/powerpoint/2010/main" val="16681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Arrow w/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A313EC-D6C5-4A95-8A90-4822069ADCB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0"/>
            <a:ext cx="5730786" cy="6291470"/>
          </a:xfrm>
          <a:prstGeom prst="rect">
            <a:avLst/>
          </a:prstGeom>
        </p:spPr>
      </p:pic>
      <p:sp>
        <p:nvSpPr>
          <p:cNvPr id="7" name="Text Placeholder 6">
            <a:extLst>
              <a:ext uri="{FF2B5EF4-FFF2-40B4-BE49-F238E27FC236}">
                <a16:creationId xmlns:a16="http://schemas.microsoft.com/office/drawing/2014/main" id="{C28D026F-3E84-3B46-B96F-A08781AB31A7}"/>
              </a:ext>
            </a:extLst>
          </p:cNvPr>
          <p:cNvSpPr>
            <a:spLocks noGrp="1"/>
          </p:cNvSpPr>
          <p:nvPr>
            <p:ph type="body" sz="quarter" idx="10"/>
          </p:nvPr>
        </p:nvSpPr>
        <p:spPr>
          <a:xfrm>
            <a:off x="612776" y="1433513"/>
            <a:ext cx="10945812" cy="4171950"/>
          </a:xfrm>
          <a:prstGeom prst="rect">
            <a:avLst/>
          </a:prstGeom>
        </p:spPr>
        <p:txBody>
          <a:bodyPr>
            <a:normAutofit/>
          </a:bodyPr>
          <a:lstStyle>
            <a:lvl1pPr marL="228600" indent="-228600">
              <a:buClr>
                <a:schemeClr val="tx1"/>
              </a:buClr>
              <a:buFont typeface="Arial" panose="020B0604020202020204" pitchFamily="34" charset="0"/>
              <a:buChar char="•"/>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7FF851D0-ADA5-CA4B-BF1E-209B4A7EFB3E}"/>
              </a:ext>
            </a:extLst>
          </p:cNvPr>
          <p:cNvSpPr>
            <a:spLocks noGrp="1"/>
          </p:cNvSpPr>
          <p:nvPr>
            <p:ph type="body" sz="quarter" idx="11" hasCustomPrompt="1"/>
          </p:nvPr>
        </p:nvSpPr>
        <p:spPr>
          <a:xfrm>
            <a:off x="600075" y="539410"/>
            <a:ext cx="10958513" cy="726831"/>
          </a:xfrm>
          <a:prstGeom prst="rect">
            <a:avLst/>
          </a:prstGeom>
        </p:spPr>
        <p:txBody>
          <a:bodyPr/>
          <a:lstStyle>
            <a:lvl1pPr marL="0" indent="0">
              <a:buNone/>
              <a:defRPr sz="3600" b="1" cap="all" baseline="0">
                <a:solidFill>
                  <a:schemeClr val="tx1"/>
                </a:solidFill>
                <a:latin typeface="+mj-lt"/>
              </a:defRPr>
            </a:lvl1pPr>
          </a:lstStyle>
          <a:p>
            <a:pPr lvl="0"/>
            <a:r>
              <a:rPr lang="en-US" dirty="0"/>
              <a:t>HEADER</a:t>
            </a:r>
          </a:p>
        </p:txBody>
      </p:sp>
    </p:spTree>
    <p:extLst>
      <p:ext uri="{BB962C8B-B14F-4D97-AF65-F5344CB8AC3E}">
        <p14:creationId xmlns:p14="http://schemas.microsoft.com/office/powerpoint/2010/main" val="251395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rrow No Bulle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A313EC-D6C5-4A95-8A90-4822069ADCB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0"/>
            <a:ext cx="5730786" cy="6291470"/>
          </a:xfrm>
          <a:prstGeom prst="rect">
            <a:avLst/>
          </a:prstGeom>
        </p:spPr>
      </p:pic>
      <p:sp>
        <p:nvSpPr>
          <p:cNvPr id="7" name="Text Placeholder 6">
            <a:extLst>
              <a:ext uri="{FF2B5EF4-FFF2-40B4-BE49-F238E27FC236}">
                <a16:creationId xmlns:a16="http://schemas.microsoft.com/office/drawing/2014/main" id="{C28D026F-3E84-3B46-B96F-A08781AB31A7}"/>
              </a:ext>
            </a:extLst>
          </p:cNvPr>
          <p:cNvSpPr>
            <a:spLocks noGrp="1"/>
          </p:cNvSpPr>
          <p:nvPr>
            <p:ph type="body" sz="quarter" idx="10"/>
          </p:nvPr>
        </p:nvSpPr>
        <p:spPr>
          <a:xfrm>
            <a:off x="614364" y="1433513"/>
            <a:ext cx="10944224" cy="4171950"/>
          </a:xfrm>
          <a:prstGeom prst="rect">
            <a:avLst/>
          </a:prstGeom>
        </p:spPr>
        <p:txBody>
          <a:bodyPr>
            <a:normAutofit/>
          </a:bodyPr>
          <a:lstStyle>
            <a:lvl1pPr marL="0" indent="0">
              <a:buClr>
                <a:schemeClr val="tx1"/>
              </a:buClr>
              <a:buFont typeface="Arial" panose="020B0604020202020204" pitchFamily="34" charset="0"/>
              <a:buNone/>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0A14E9B8-A4E7-1C4A-8747-FB14618566C5}"/>
              </a:ext>
            </a:extLst>
          </p:cNvPr>
          <p:cNvSpPr>
            <a:spLocks noGrp="1"/>
          </p:cNvSpPr>
          <p:nvPr>
            <p:ph type="body" sz="quarter" idx="11" hasCustomPrompt="1"/>
          </p:nvPr>
        </p:nvSpPr>
        <p:spPr>
          <a:xfrm>
            <a:off x="600075" y="539410"/>
            <a:ext cx="10958513" cy="726831"/>
          </a:xfrm>
          <a:prstGeom prst="rect">
            <a:avLst/>
          </a:prstGeom>
        </p:spPr>
        <p:txBody>
          <a:bodyPr/>
          <a:lstStyle>
            <a:lvl1pPr marL="0" indent="0">
              <a:buNone/>
              <a:defRPr sz="3600" b="1" cap="all" baseline="0">
                <a:solidFill>
                  <a:schemeClr val="tx1"/>
                </a:solidFill>
                <a:latin typeface="+mj-lt"/>
              </a:defRPr>
            </a:lvl1pPr>
          </a:lstStyle>
          <a:p>
            <a:pPr lvl="0"/>
            <a:r>
              <a:rPr lang="en-US" dirty="0"/>
              <a:t>HEADER</a:t>
            </a:r>
          </a:p>
        </p:txBody>
      </p:sp>
    </p:spTree>
    <p:extLst>
      <p:ext uri="{BB962C8B-B14F-4D97-AF65-F5344CB8AC3E}">
        <p14:creationId xmlns:p14="http://schemas.microsoft.com/office/powerpoint/2010/main" val="142643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Arrow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A313EC-D6C5-4A95-8A90-4822069ADCB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0"/>
            <a:ext cx="5730786" cy="6291470"/>
          </a:xfrm>
          <a:prstGeom prst="rect">
            <a:avLst/>
          </a:prstGeom>
        </p:spPr>
      </p:pic>
    </p:spTree>
    <p:extLst>
      <p:ext uri="{BB962C8B-B14F-4D97-AF65-F5344CB8AC3E}">
        <p14:creationId xmlns:p14="http://schemas.microsoft.com/office/powerpoint/2010/main" val="66911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4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B6F184-43D3-A645-944E-4DFC9D8E57E5}"/>
              </a:ext>
            </a:extLst>
          </p:cNvPr>
          <p:cNvSpPr/>
          <p:nvPr userDrawn="1"/>
        </p:nvSpPr>
        <p:spPr>
          <a:xfrm>
            <a:off x="0" y="6257925"/>
            <a:ext cx="12192000" cy="6000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9010F681-FA96-C84E-BFA6-64DD69F9EE15}"/>
              </a:ext>
            </a:extLst>
          </p:cNvPr>
          <p:cNvSpPr txBox="1">
            <a:spLocks/>
          </p:cNvSpPr>
          <p:nvPr userDrawn="1"/>
        </p:nvSpPr>
        <p:spPr>
          <a:xfrm>
            <a:off x="0" y="6432729"/>
            <a:ext cx="12192000" cy="3109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0" dirty="0">
                <a:solidFill>
                  <a:schemeClr val="tx1">
                    <a:lumMod val="50000"/>
                    <a:lumOff val="50000"/>
                  </a:schemeClr>
                </a:solidFill>
                <a:latin typeface="Arial" panose="020B0604020202020204" pitchFamily="34" charset="0"/>
                <a:ea typeface="Calibri"/>
                <a:cs typeface="Arial" panose="020B0604020202020204" pitchFamily="34" charset="0"/>
              </a:rPr>
              <a:t>© HMB Legal Counsel 2020</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1DC2484-BEBC-CA42-9559-EC7F43D00A01}"/>
              </a:ext>
            </a:extLst>
          </p:cNvPr>
          <p:cNvSpPr txBox="1"/>
          <p:nvPr userDrawn="1"/>
        </p:nvSpPr>
        <p:spPr>
          <a:xfrm>
            <a:off x="11328400" y="6388104"/>
            <a:ext cx="495300" cy="369332"/>
          </a:xfrm>
          <a:prstGeom prst="rect">
            <a:avLst/>
          </a:prstGeom>
          <a:noFill/>
        </p:spPr>
        <p:txBody>
          <a:bodyPr wrap="square" rtlCol="0">
            <a:spAutoFit/>
          </a:bodyPr>
          <a:lstStyle/>
          <a:p>
            <a:pPr algn="r"/>
            <a:endParaRPr lang="en-US" dirty="0">
              <a:solidFill>
                <a:schemeClr val="bg1"/>
              </a:solidFill>
            </a:endParaRPr>
          </a:p>
        </p:txBody>
      </p:sp>
      <p:sp>
        <p:nvSpPr>
          <p:cNvPr id="9" name="Rectangle 8">
            <a:extLst>
              <a:ext uri="{FF2B5EF4-FFF2-40B4-BE49-F238E27FC236}">
                <a16:creationId xmlns:a16="http://schemas.microsoft.com/office/drawing/2014/main" id="{749AF7B3-6F40-CA4E-A2C6-821A99BA797E}"/>
              </a:ext>
            </a:extLst>
          </p:cNvPr>
          <p:cNvSpPr/>
          <p:nvPr userDrawn="1"/>
        </p:nvSpPr>
        <p:spPr>
          <a:xfrm>
            <a:off x="11536573" y="6362672"/>
            <a:ext cx="466794" cy="369332"/>
          </a:xfrm>
          <a:prstGeom prst="rect">
            <a:avLst/>
          </a:prstGeom>
        </p:spPr>
        <p:txBody>
          <a:bodyPr wrap="none">
            <a:spAutoFit/>
          </a:bodyPr>
          <a:lstStyle/>
          <a:p>
            <a:fld id="{20FFA319-A843-944C-9D48-CAED49A1115F}" type="slidenum">
              <a:rPr lang="en-US" smtClean="0">
                <a:solidFill>
                  <a:schemeClr val="bg1"/>
                </a:solidFill>
              </a:rPr>
              <a:pPr/>
              <a:t>‹#›</a:t>
            </a:fld>
            <a:endParaRPr lang="en-US" dirty="0"/>
          </a:p>
        </p:txBody>
      </p:sp>
      <p:pic>
        <p:nvPicPr>
          <p:cNvPr id="15" name="Picture 14">
            <a:extLst>
              <a:ext uri="{FF2B5EF4-FFF2-40B4-BE49-F238E27FC236}">
                <a16:creationId xmlns:a16="http://schemas.microsoft.com/office/drawing/2014/main" id="{AA842037-9CA1-5643-8E5D-2E05F2DEFA2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07286" y="6250324"/>
            <a:ext cx="935519" cy="593815"/>
          </a:xfrm>
          <a:prstGeom prst="rect">
            <a:avLst/>
          </a:prstGeom>
        </p:spPr>
      </p:pic>
      <p:sp>
        <p:nvSpPr>
          <p:cNvPr id="19" name="Text Placeholder 8">
            <a:extLst>
              <a:ext uri="{FF2B5EF4-FFF2-40B4-BE49-F238E27FC236}">
                <a16:creationId xmlns:a16="http://schemas.microsoft.com/office/drawing/2014/main" id="{2319F882-2EF4-154B-AD03-6BF0E1608424}"/>
              </a:ext>
            </a:extLst>
          </p:cNvPr>
          <p:cNvSpPr txBox="1">
            <a:spLocks/>
          </p:cNvSpPr>
          <p:nvPr userDrawn="1"/>
        </p:nvSpPr>
        <p:spPr>
          <a:xfrm>
            <a:off x="-2675027" y="6068279"/>
            <a:ext cx="2675027" cy="3198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600" b="1" kern="1200" cap="all" baseline="0">
                <a:solidFill>
                  <a:schemeClr val="accent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0" dirty="0">
                <a:latin typeface="Arial" charset="0"/>
                <a:ea typeface="Arial" charset="0"/>
                <a:cs typeface="Arial" charset="0"/>
              </a:rPr>
              <a:t>No content below the line</a:t>
            </a:r>
          </a:p>
        </p:txBody>
      </p:sp>
      <p:sp>
        <p:nvSpPr>
          <p:cNvPr id="22" name="Text Placeholder 8">
            <a:extLst>
              <a:ext uri="{FF2B5EF4-FFF2-40B4-BE49-F238E27FC236}">
                <a16:creationId xmlns:a16="http://schemas.microsoft.com/office/drawing/2014/main" id="{2319F882-2EF4-154B-AD03-6BF0E1608424}"/>
              </a:ext>
            </a:extLst>
          </p:cNvPr>
          <p:cNvSpPr txBox="1">
            <a:spLocks/>
          </p:cNvSpPr>
          <p:nvPr userDrawn="1"/>
        </p:nvSpPr>
        <p:spPr>
          <a:xfrm>
            <a:off x="12383997" y="6068279"/>
            <a:ext cx="2675027" cy="3198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600" b="1" kern="1200" cap="all" baseline="0">
                <a:solidFill>
                  <a:schemeClr val="accent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i="0" dirty="0">
                <a:latin typeface="Arial" charset="0"/>
                <a:ea typeface="Arial" charset="0"/>
                <a:cs typeface="Arial" charset="0"/>
              </a:rPr>
              <a:t>No content below the line</a:t>
            </a:r>
          </a:p>
        </p:txBody>
      </p:sp>
    </p:spTree>
    <p:extLst>
      <p:ext uri="{BB962C8B-B14F-4D97-AF65-F5344CB8AC3E}">
        <p14:creationId xmlns:p14="http://schemas.microsoft.com/office/powerpoint/2010/main" val="3484257511"/>
      </p:ext>
    </p:extLst>
  </p:cSld>
  <p:clrMap bg1="lt1" tx1="dk1" bg2="lt2" tx2="dk2" accent1="accent1" accent2="accent2" accent3="accent3" accent4="accent4" accent5="accent5" accent6="accent6" hlink="hlink" folHlink="folHlink"/>
  <p:sldLayoutIdLst>
    <p:sldLayoutId id="2147483667" r:id="rId1"/>
    <p:sldLayoutId id="2147483683" r:id="rId2"/>
    <p:sldLayoutId id="2147483666" r:id="rId3"/>
    <p:sldLayoutId id="2147483675" r:id="rId4"/>
    <p:sldLayoutId id="2147483676" r:id="rId5"/>
    <p:sldLayoutId id="2147483668" r:id="rId6"/>
    <p:sldLayoutId id="2147483669" r:id="rId7"/>
    <p:sldLayoutId id="2147483672" r:id="rId8"/>
    <p:sldLayoutId id="2147483673" r:id="rId9"/>
    <p:sldLayoutId id="2147483678" r:id="rId10"/>
    <p:sldLayoutId id="2147483677" r:id="rId11"/>
    <p:sldLayoutId id="2147483670" r:id="rId12"/>
    <p:sldLayoutId id="2147483671" r:id="rId13"/>
    <p:sldLayoutId id="2147483681" r:id="rId14"/>
    <p:sldLayoutId id="2147483682" r:id="rId15"/>
    <p:sldLayoutId id="2147483665" r:id="rId16"/>
    <p:sldLayoutId id="2147483674" r:id="rId17"/>
    <p:sldLayoutId id="2147483679" r:id="rId18"/>
    <p:sldLayoutId id="2147483680"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78" userDrawn="1">
          <p15:clr>
            <a:srgbClr val="F26B43"/>
          </p15:clr>
        </p15:guide>
        <p15:guide id="4" orient="horz" pos="1128" userDrawn="1">
          <p15:clr>
            <a:srgbClr val="F26B43"/>
          </p15:clr>
        </p15:guide>
        <p15:guide id="5" orient="horz" pos="675" userDrawn="1">
          <p15:clr>
            <a:srgbClr val="F26B43"/>
          </p15:clr>
        </p15:guide>
        <p15:guide id="6" orient="horz" pos="3936" userDrawn="1">
          <p15:clr>
            <a:srgbClr val="F26B43"/>
          </p15:clr>
        </p15:guide>
        <p15:guide id="7" pos="7281" userDrawn="1">
          <p15:clr>
            <a:srgbClr val="F26B43"/>
          </p15:clr>
        </p15:guide>
        <p15:guide id="9" orient="horz" pos="891" userDrawn="1">
          <p15:clr>
            <a:srgbClr val="F26B43"/>
          </p15:clr>
        </p15:guide>
        <p15:guide id="10" orient="horz" pos="3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C7464D-6628-8F4A-B05D-BCE4B6312B27}"/>
              </a:ext>
            </a:extLst>
          </p:cNvPr>
          <p:cNvSpPr>
            <a:spLocks noGrp="1"/>
          </p:cNvSpPr>
          <p:nvPr>
            <p:ph type="body" sz="quarter" idx="15"/>
          </p:nvPr>
        </p:nvSpPr>
        <p:spPr>
          <a:xfrm>
            <a:off x="2991586" y="2906221"/>
            <a:ext cx="4558076" cy="1161686"/>
          </a:xfrm>
        </p:spPr>
        <p:txBody>
          <a:bodyPr/>
          <a:lstStyle/>
          <a:p>
            <a:r>
              <a:rPr lang="en-US" dirty="0"/>
              <a:t>CBA Bankruptcy and</a:t>
            </a:r>
          </a:p>
          <a:p>
            <a:r>
              <a:rPr lang="en-US" dirty="0"/>
              <a:t>Reorganization Committee</a:t>
            </a:r>
          </a:p>
          <a:p>
            <a:endParaRPr lang="en-US" dirty="0"/>
          </a:p>
        </p:txBody>
      </p:sp>
      <p:sp>
        <p:nvSpPr>
          <p:cNvPr id="4" name="Text Placeholder 3">
            <a:extLst>
              <a:ext uri="{FF2B5EF4-FFF2-40B4-BE49-F238E27FC236}">
                <a16:creationId xmlns:a16="http://schemas.microsoft.com/office/drawing/2014/main" id="{6005F25A-9E40-5F4C-834B-3E48311EFF94}"/>
              </a:ext>
            </a:extLst>
          </p:cNvPr>
          <p:cNvSpPr>
            <a:spLocks noGrp="1"/>
          </p:cNvSpPr>
          <p:nvPr>
            <p:ph type="body" sz="quarter" idx="16"/>
          </p:nvPr>
        </p:nvSpPr>
        <p:spPr>
          <a:xfrm>
            <a:off x="2991586" y="3722075"/>
            <a:ext cx="4586286" cy="902678"/>
          </a:xfrm>
        </p:spPr>
        <p:txBody>
          <a:bodyPr/>
          <a:lstStyle/>
          <a:p>
            <a:r>
              <a:rPr lang="en-US" dirty="0"/>
              <a:t>November 17, 2021</a:t>
            </a:r>
          </a:p>
        </p:txBody>
      </p:sp>
      <p:sp>
        <p:nvSpPr>
          <p:cNvPr id="5" name="Title 4">
            <a:extLst>
              <a:ext uri="{FF2B5EF4-FFF2-40B4-BE49-F238E27FC236}">
                <a16:creationId xmlns:a16="http://schemas.microsoft.com/office/drawing/2014/main" id="{F0F472C3-E2A9-9745-A1E4-81A5D49D751F}"/>
              </a:ext>
            </a:extLst>
          </p:cNvPr>
          <p:cNvSpPr>
            <a:spLocks noGrp="1"/>
          </p:cNvSpPr>
          <p:nvPr>
            <p:ph type="title"/>
          </p:nvPr>
        </p:nvSpPr>
        <p:spPr>
          <a:xfrm>
            <a:off x="2991586" y="937649"/>
            <a:ext cx="8958844" cy="1541149"/>
          </a:xfrm>
        </p:spPr>
        <p:txBody>
          <a:bodyPr>
            <a:noAutofit/>
          </a:bodyPr>
          <a:lstStyle/>
          <a:p>
            <a:pPr>
              <a:lnSpc>
                <a:spcPct val="150000"/>
              </a:lnSpc>
            </a:pPr>
            <a:r>
              <a:rPr lang="en-US" sz="2800" dirty="0">
                <a:solidFill>
                  <a:schemeClr val="accent5"/>
                </a:solidFill>
              </a:rPr>
              <a:t>I DON’T </a:t>
            </a:r>
            <a:r>
              <a:rPr lang="en-US" sz="2800" dirty="0" err="1">
                <a:solidFill>
                  <a:schemeClr val="accent5"/>
                </a:solidFill>
              </a:rPr>
              <a:t>WANNA</a:t>
            </a:r>
            <a:r>
              <a:rPr lang="en-US" sz="2800" dirty="0">
                <a:solidFill>
                  <a:schemeClr val="accent5"/>
                </a:solidFill>
              </a:rPr>
              <a:t> HEAR IT! – All About the Equitable Mootness </a:t>
            </a:r>
            <a:r>
              <a:rPr lang="en-US" sz="2800" dirty="0" err="1">
                <a:solidFill>
                  <a:schemeClr val="accent5"/>
                </a:solidFill>
              </a:rPr>
              <a:t>DOctrine</a:t>
            </a:r>
            <a:endParaRPr lang="en-US" sz="2800" dirty="0"/>
          </a:p>
        </p:txBody>
      </p:sp>
      <p:sp>
        <p:nvSpPr>
          <p:cNvPr id="8" name="Text Placeholder 7">
            <a:extLst>
              <a:ext uri="{FF2B5EF4-FFF2-40B4-BE49-F238E27FC236}">
                <a16:creationId xmlns:a16="http://schemas.microsoft.com/office/drawing/2014/main" id="{CB79B63C-1A14-9A41-BDCC-1709A96ABEF9}"/>
              </a:ext>
            </a:extLst>
          </p:cNvPr>
          <p:cNvSpPr>
            <a:spLocks noGrp="1"/>
          </p:cNvSpPr>
          <p:nvPr>
            <p:ph type="body" sz="quarter" idx="17"/>
          </p:nvPr>
        </p:nvSpPr>
        <p:spPr/>
        <p:txBody>
          <a:bodyPr/>
          <a:lstStyle/>
          <a:p>
            <a:r>
              <a:rPr lang="en-US" dirty="0"/>
              <a:t>PRESENTED BY</a:t>
            </a:r>
          </a:p>
        </p:txBody>
      </p:sp>
      <p:sp>
        <p:nvSpPr>
          <p:cNvPr id="9" name="Text Placeholder 8">
            <a:extLst>
              <a:ext uri="{FF2B5EF4-FFF2-40B4-BE49-F238E27FC236}">
                <a16:creationId xmlns:a16="http://schemas.microsoft.com/office/drawing/2014/main" id="{034D233B-7F03-8A45-AFBE-86B576E0CF2D}"/>
              </a:ext>
            </a:extLst>
          </p:cNvPr>
          <p:cNvSpPr>
            <a:spLocks noGrp="1"/>
          </p:cNvSpPr>
          <p:nvPr>
            <p:ph type="body" sz="quarter" idx="18"/>
          </p:nvPr>
        </p:nvSpPr>
        <p:spPr>
          <a:xfrm>
            <a:off x="2991586" y="5550877"/>
            <a:ext cx="5460752" cy="861646"/>
          </a:xfrm>
        </p:spPr>
        <p:txBody>
          <a:bodyPr/>
          <a:lstStyle/>
          <a:p>
            <a:r>
              <a:rPr lang="en-US" dirty="0"/>
              <a:t>Aaron Hammer &amp; Nate Delman</a:t>
            </a:r>
          </a:p>
        </p:txBody>
      </p:sp>
    </p:spTree>
    <p:extLst>
      <p:ext uri="{BB962C8B-B14F-4D97-AF65-F5344CB8AC3E}">
        <p14:creationId xmlns:p14="http://schemas.microsoft.com/office/powerpoint/2010/main" val="267848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r>
              <a:rPr lang="en-US" dirty="0"/>
              <a:t>Equitable mootness is a “narrow” judicial doctrine which permits dismissal of a bankruptcy appeal when it would “create an unmanageable, uncontrollable situation for the bankruptcy court.</a:t>
            </a:r>
          </a:p>
          <a:p>
            <a:pPr marL="0" indent="0">
              <a:buNone/>
            </a:pPr>
            <a:r>
              <a:rPr lang="en-US" dirty="0"/>
              <a:t> </a:t>
            </a:r>
            <a:r>
              <a:rPr lang="en-US" i="1" dirty="0"/>
              <a:t>Miami Ctr., L.P. v. Bank of N.Y., </a:t>
            </a:r>
            <a:r>
              <a:rPr lang="en-US" dirty="0"/>
              <a:t>838 F.2d 1547, 1555 (11th Cir. 1988).</a:t>
            </a:r>
            <a:endParaRPr lang="en-US" altLang="en-US" sz="3200"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GENERALLY</a:t>
            </a:r>
            <a:endParaRPr lang="en-US" dirty="0"/>
          </a:p>
        </p:txBody>
      </p:sp>
    </p:spTree>
    <p:extLst>
      <p:ext uri="{BB962C8B-B14F-4D97-AF65-F5344CB8AC3E}">
        <p14:creationId xmlns:p14="http://schemas.microsoft.com/office/powerpoint/2010/main" val="163674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805678"/>
            <a:ext cx="10945812" cy="4171950"/>
          </a:xfrm>
        </p:spPr>
        <p:txBody>
          <a:bodyPr>
            <a:normAutofit/>
          </a:bodyPr>
          <a:lstStyle/>
          <a:p>
            <a:r>
              <a:rPr lang="en-US" dirty="0"/>
              <a:t>Equitable mootness doctrine is an exception to courts’ “virtually unflagging obligation” to exercise the jurisdiction conferred on them and should be construed narrowly</a:t>
            </a:r>
          </a:p>
          <a:p>
            <a:pPr marL="0" indent="0">
              <a:buNone/>
            </a:pPr>
            <a:r>
              <a:rPr lang="en-US" dirty="0"/>
              <a:t>(</a:t>
            </a:r>
            <a:r>
              <a:rPr lang="en-US" i="1" dirty="0"/>
              <a:t>Samson Energy Res. Co. v. </a:t>
            </a:r>
            <a:r>
              <a:rPr lang="en-US" i="1" dirty="0" err="1"/>
              <a:t>Semcrude</a:t>
            </a:r>
            <a:r>
              <a:rPr lang="en-US" i="1" dirty="0"/>
              <a:t>, L.P. (In re </a:t>
            </a:r>
            <a:r>
              <a:rPr lang="en-US" i="1" dirty="0" err="1"/>
              <a:t>Semcrude</a:t>
            </a:r>
            <a:r>
              <a:rPr lang="en-US" i="1" dirty="0"/>
              <a:t>, L.P.)</a:t>
            </a:r>
            <a:r>
              <a:rPr lang="en-US" dirty="0"/>
              <a:t>, 728 F.3d 314, 318, 320 (3d Cir. 2013)</a:t>
            </a:r>
            <a:endParaRPr lang="en-US" altLang="en-US" u="sng"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GENERALLY</a:t>
            </a:r>
            <a:endParaRPr lang="en-US" dirty="0"/>
          </a:p>
        </p:txBody>
      </p:sp>
    </p:spTree>
    <p:extLst>
      <p:ext uri="{BB962C8B-B14F-4D97-AF65-F5344CB8AC3E}">
        <p14:creationId xmlns:p14="http://schemas.microsoft.com/office/powerpoint/2010/main" val="123223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619538" y="1797050"/>
            <a:ext cx="10939050" cy="4232275"/>
          </a:xfrm>
          <a:prstGeom prst="rect">
            <a:avLst/>
          </a:prstGeom>
        </p:spPr>
        <p:txBody>
          <a:bodyPr/>
          <a:lstStyle/>
          <a:p>
            <a:pPr marL="0" lvl="0" indent="0" algn="ctr">
              <a:buClr>
                <a:schemeClr val="bg2"/>
              </a:buClr>
              <a:buNone/>
            </a:pPr>
            <a:r>
              <a:rPr lang="en-US" sz="5000" cap="all" dirty="0">
                <a:solidFill>
                  <a:schemeClr val="tx2">
                    <a:lumMod val="60000"/>
                    <a:lumOff val="40000"/>
                  </a:schemeClr>
                </a:solidFill>
              </a:rPr>
              <a:t>Equitable mootness </a:t>
            </a:r>
          </a:p>
          <a:p>
            <a:pPr marL="0" lvl="0" indent="0" algn="ctr">
              <a:buClr>
                <a:schemeClr val="bg2"/>
              </a:buClr>
              <a:buNone/>
            </a:pPr>
            <a:r>
              <a:rPr lang="en-US" sz="5000" cap="all" dirty="0">
                <a:solidFill>
                  <a:schemeClr val="tx2">
                    <a:lumMod val="60000"/>
                    <a:lumOff val="40000"/>
                  </a:schemeClr>
                </a:solidFill>
              </a:rPr>
              <a:t>– FACTORS</a:t>
            </a:r>
          </a:p>
        </p:txBody>
      </p:sp>
    </p:spTree>
    <p:extLst>
      <p:ext uri="{BB962C8B-B14F-4D97-AF65-F5344CB8AC3E}">
        <p14:creationId xmlns:p14="http://schemas.microsoft.com/office/powerpoint/2010/main" val="207873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pPr algn="just"/>
            <a:r>
              <a:rPr lang="en-US" sz="3200" dirty="0"/>
              <a:t>No uniform standard exists, and the Supreme Court has consistently denied cert to a long string of cases, including two this term.</a:t>
            </a:r>
          </a:p>
          <a:p>
            <a:pPr algn="just"/>
            <a:endParaRPr lang="en-US" sz="3200" dirty="0"/>
          </a:p>
          <a:p>
            <a:pPr algn="just"/>
            <a:r>
              <a:rPr lang="en-US" sz="3200" i="1" dirty="0"/>
              <a:t>In re Cont’l Airlines</a:t>
            </a:r>
            <a:r>
              <a:rPr lang="en-US" sz="3200" dirty="0"/>
              <a:t>, 91 F.3d 553 (3d Cir. 1996) established a five factor test (also generated a notable dissent from Justice Alito)</a:t>
            </a:r>
            <a:endParaRPr lang="en-US" altLang="en-US" sz="3200"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420357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399279"/>
            <a:ext cx="10945812" cy="4171950"/>
          </a:xfrm>
        </p:spPr>
        <p:txBody>
          <a:bodyPr>
            <a:normAutofit/>
          </a:bodyPr>
          <a:lstStyle/>
          <a:p>
            <a:pPr>
              <a:buFontTx/>
              <a:buNone/>
            </a:pPr>
            <a:r>
              <a:rPr lang="en-US" altLang="en-US" sz="2200" dirty="0"/>
              <a:t> </a:t>
            </a:r>
          </a:p>
          <a:p>
            <a:r>
              <a:rPr lang="en-US" altLang="en-US" b="1" dirty="0"/>
              <a:t>Whether Appellant Sought or Obtained a Stay</a:t>
            </a:r>
          </a:p>
          <a:p>
            <a:pPr lvl="1"/>
            <a:r>
              <a:rPr lang="en-US" altLang="en-US" dirty="0"/>
              <a:t>Most circuits considers whether appellant sought or obtained a stay pending appeal to prevent execution of reorganization plan</a:t>
            </a:r>
          </a:p>
          <a:p>
            <a:pPr lvl="1"/>
            <a:r>
              <a:rPr lang="en-US" altLang="en-US" dirty="0"/>
              <a:t>Generally less inclined to dismiss as equitably moot if appellant sought and obtained a stay </a:t>
            </a:r>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368216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399279"/>
            <a:ext cx="10945812" cy="4171950"/>
          </a:xfrm>
        </p:spPr>
        <p:txBody>
          <a:bodyPr>
            <a:normAutofit/>
          </a:bodyPr>
          <a:lstStyle/>
          <a:p>
            <a:pPr>
              <a:buFontTx/>
              <a:buNone/>
            </a:pPr>
            <a:r>
              <a:rPr lang="en-US" altLang="en-US" sz="2200" dirty="0"/>
              <a:t> </a:t>
            </a:r>
          </a:p>
          <a:p>
            <a:r>
              <a:rPr lang="en-US" altLang="en-US" b="1" dirty="0"/>
              <a:t>Substantial Consummation of the Reorganization Plan</a:t>
            </a:r>
          </a:p>
          <a:p>
            <a:pPr lvl="1"/>
            <a:r>
              <a:rPr lang="en-US" altLang="en-US" dirty="0"/>
              <a:t>11 U.S.C. </a:t>
            </a:r>
            <a:r>
              <a:rPr lang="en-US" dirty="0"/>
              <a:t>§ </a:t>
            </a:r>
            <a:r>
              <a:rPr lang="en-US" altLang="en-US" dirty="0"/>
              <a:t>1101(2)</a:t>
            </a:r>
          </a:p>
          <a:p>
            <a:pPr lvl="1"/>
            <a:r>
              <a:rPr lang="en-US" altLang="en-US" dirty="0"/>
              <a:t>A "transfer of all or substantially all of the property proposed by the plan to be transferred."</a:t>
            </a:r>
          </a:p>
          <a:p>
            <a:pPr lvl="1"/>
            <a:r>
              <a:rPr lang="en-US" altLang="en-US" dirty="0"/>
              <a:t>An "assumption by the debtor or by the successor to the debtor under the plan of the business or of the management of all or substantially all of the property dealt with by the plan."</a:t>
            </a:r>
          </a:p>
          <a:p>
            <a:pPr lvl="1"/>
            <a:r>
              <a:rPr lang="en-US" altLang="en-US" dirty="0"/>
              <a:t>The "commencement of distribution under the plan."</a:t>
            </a:r>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161505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399279"/>
            <a:ext cx="10945812" cy="4171950"/>
          </a:xfrm>
        </p:spPr>
        <p:txBody>
          <a:bodyPr>
            <a:normAutofit/>
          </a:bodyPr>
          <a:lstStyle/>
          <a:p>
            <a:pPr>
              <a:buFontTx/>
              <a:buNone/>
            </a:pPr>
            <a:r>
              <a:rPr lang="en-US" altLang="en-US" sz="2200" dirty="0"/>
              <a:t> </a:t>
            </a:r>
          </a:p>
          <a:p>
            <a:r>
              <a:rPr lang="en-US" altLang="en-US" b="1" dirty="0"/>
              <a:t>Effect on Third Parties Not Before the Court</a:t>
            </a:r>
          </a:p>
          <a:p>
            <a:pPr lvl="1" algn="just"/>
            <a:r>
              <a:rPr lang="en-US" dirty="0"/>
              <a:t>A court may decide an appeal is equitably moot if pursuing the appeal would have an adverse effect, either tangentially or directly, on the rights and interests of third parties that are not actively involved in the appeal</a:t>
            </a:r>
          </a:p>
          <a:p>
            <a:pPr lvl="1" algn="just"/>
            <a:r>
              <a:rPr lang="en-US" altLang="en-US" dirty="0"/>
              <a:t>The Tenth Circuit has noted this factor as its "foremost concern" (see </a:t>
            </a:r>
            <a:r>
              <a:rPr lang="en-US" altLang="en-US" i="1" dirty="0"/>
              <a:t>In re </a:t>
            </a:r>
            <a:r>
              <a:rPr lang="en-US" altLang="en-US" i="1" dirty="0" err="1"/>
              <a:t>Abengoa</a:t>
            </a:r>
            <a:r>
              <a:rPr lang="en-US" altLang="en-US" i="1" dirty="0"/>
              <a:t> Bioenergy Biomass of Kansas, LLC</a:t>
            </a:r>
            <a:r>
              <a:rPr lang="en-US" altLang="en-US" dirty="0"/>
              <a:t>, 958 F.3d at 955-56 (citing </a:t>
            </a:r>
            <a:r>
              <a:rPr lang="en-US" altLang="en-US" i="1" dirty="0"/>
              <a:t>In re Paige</a:t>
            </a:r>
            <a:r>
              <a:rPr lang="en-US" altLang="en-US" dirty="0"/>
              <a:t> 584 F.3d at 1343)).</a:t>
            </a:r>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5749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399279"/>
            <a:ext cx="10945812" cy="4171950"/>
          </a:xfrm>
        </p:spPr>
        <p:txBody>
          <a:bodyPr>
            <a:normAutofit lnSpcReduction="10000"/>
          </a:bodyPr>
          <a:lstStyle/>
          <a:p>
            <a:pPr>
              <a:buFontTx/>
              <a:buNone/>
            </a:pPr>
            <a:r>
              <a:rPr lang="en-US" altLang="en-US" sz="2200" dirty="0"/>
              <a:t> </a:t>
            </a:r>
          </a:p>
          <a:p>
            <a:pPr fontAlgn="base"/>
            <a:r>
              <a:rPr lang="en-US" b="1" dirty="0"/>
              <a:t>Impact on the Likelihood of Successful Reorganization</a:t>
            </a:r>
          </a:p>
          <a:p>
            <a:pPr lvl="1" algn="just"/>
            <a:r>
              <a:rPr lang="en-US" dirty="0"/>
              <a:t>A court may decide an appeal is equitably moot if pursuing the appeal would have an adverse effect, either tangentially or directly, on the rights and interests of third parties that are not actively involved in the appeal</a:t>
            </a:r>
          </a:p>
          <a:p>
            <a:pPr lvl="1" algn="just"/>
            <a:r>
              <a:rPr lang="en-US" altLang="en-US" dirty="0"/>
              <a:t>appropriate "many intricate and involved transactions" and reversal of plan's confirmation "would knock the props out from under" such transactions and "create an unmanageable, uncontrollable situation for the Bankruptcy Court"</a:t>
            </a:r>
          </a:p>
          <a:p>
            <a:pPr lvl="1" algn="just"/>
            <a:r>
              <a:rPr lang="en-US" altLang="en-US" dirty="0"/>
              <a:t>The Tenth Circuit has noted this factor as its "foremost concern" (see </a:t>
            </a:r>
            <a:r>
              <a:rPr lang="en-US" altLang="en-US" i="1" dirty="0"/>
              <a:t>In re </a:t>
            </a:r>
            <a:r>
              <a:rPr lang="en-US" altLang="en-US" i="1" dirty="0" err="1"/>
              <a:t>Abengoa</a:t>
            </a:r>
            <a:r>
              <a:rPr lang="en-US" altLang="en-US" i="1" dirty="0"/>
              <a:t> Bioenergy Biomass of Kansas, LLC</a:t>
            </a:r>
            <a:r>
              <a:rPr lang="en-US" altLang="en-US" dirty="0"/>
              <a:t>, 958 F.3d at 955-56 (citing </a:t>
            </a:r>
            <a:r>
              <a:rPr lang="en-US" altLang="en-US" i="1" dirty="0"/>
              <a:t>In re Paige</a:t>
            </a:r>
            <a:r>
              <a:rPr lang="en-US" altLang="en-US" dirty="0"/>
              <a:t> 584 F.3d at 1343)).</a:t>
            </a:r>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105850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399279"/>
            <a:ext cx="10945812" cy="4171950"/>
          </a:xfrm>
        </p:spPr>
        <p:txBody>
          <a:bodyPr>
            <a:normAutofit/>
          </a:bodyPr>
          <a:lstStyle/>
          <a:p>
            <a:pPr>
              <a:buFontTx/>
              <a:buNone/>
            </a:pPr>
            <a:r>
              <a:rPr lang="en-US" altLang="en-US" sz="2200" dirty="0"/>
              <a:t> </a:t>
            </a:r>
          </a:p>
          <a:p>
            <a:pPr fontAlgn="base"/>
            <a:r>
              <a:rPr lang="en-US" b="1" dirty="0"/>
              <a:t>Public Policy Concerns</a:t>
            </a:r>
          </a:p>
          <a:p>
            <a:pPr lvl="1" algn="just"/>
            <a:r>
              <a:rPr lang="en-US" dirty="0"/>
              <a:t>Courts recognize that there is a need for finality of confirmation orders, which encourages parties to rely on that finality in agreeing to the various transactions and exchanges that might allow the debtor to emerge from bankruptcy.</a:t>
            </a:r>
          </a:p>
          <a:p>
            <a:pPr lvl="1" algn="just"/>
            <a:r>
              <a:rPr lang="en-US" altLang="en-US" i="1" dirty="0"/>
              <a:t>Although</a:t>
            </a:r>
            <a:r>
              <a:rPr lang="en-US" altLang="en-US" dirty="0"/>
              <a:t> – Equitable Mootness undercuts finality by having litigants address equitable mootness concerns instead of the appeal’s merits</a:t>
            </a:r>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59046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6" y="1399279"/>
            <a:ext cx="10945812" cy="4171950"/>
          </a:xfrm>
        </p:spPr>
        <p:txBody>
          <a:bodyPr>
            <a:normAutofit/>
          </a:bodyPr>
          <a:lstStyle/>
          <a:p>
            <a:pPr>
              <a:buFontTx/>
              <a:buNone/>
            </a:pPr>
            <a:r>
              <a:rPr lang="en-US" altLang="en-US" sz="2200" dirty="0"/>
              <a:t> </a:t>
            </a:r>
          </a:p>
          <a:p>
            <a:pPr fontAlgn="base"/>
            <a:r>
              <a:rPr lang="en-US" b="1" dirty="0"/>
              <a:t>Third Circuit Later Condensed 5 Factors into 2 Factors</a:t>
            </a:r>
          </a:p>
          <a:p>
            <a:pPr lvl="1" algn="just"/>
            <a:r>
              <a:rPr lang="en-US" i="1" dirty="0"/>
              <a:t>In re </a:t>
            </a:r>
            <a:r>
              <a:rPr lang="en-US" i="1" dirty="0" err="1"/>
              <a:t>SemCrude</a:t>
            </a:r>
            <a:r>
              <a:rPr lang="en-US" i="1" dirty="0"/>
              <a:t> L.P. (Samson Energy Resources v. </a:t>
            </a:r>
            <a:r>
              <a:rPr lang="en-US" i="1" dirty="0" err="1"/>
              <a:t>SemCrude</a:t>
            </a:r>
            <a:r>
              <a:rPr lang="en-US" i="1" dirty="0"/>
              <a:t> L.P.)</a:t>
            </a:r>
            <a:r>
              <a:rPr lang="en-US" dirty="0"/>
              <a:t>, Case No 12-2736 (3d Cir. Aug. 27, 2013)</a:t>
            </a:r>
          </a:p>
          <a:p>
            <a:r>
              <a:rPr lang="en-US" sz="2400" dirty="0"/>
              <a:t>(1) whether a confirmed plan has been substantially consummated; and</a:t>
            </a:r>
          </a:p>
          <a:p>
            <a:r>
              <a:rPr lang="en-US" sz="2400" dirty="0"/>
              <a:t>(2) if so, whether granting the relief requested in the appeal will</a:t>
            </a:r>
          </a:p>
          <a:p>
            <a:pPr lvl="1"/>
            <a:r>
              <a:rPr lang="en-US" dirty="0"/>
              <a:t>fatally scramble the plan; and/or</a:t>
            </a:r>
          </a:p>
          <a:p>
            <a:pPr lvl="1"/>
            <a:r>
              <a:rPr lang="en-US" dirty="0"/>
              <a:t>significantly harm third parties who have justifiably relied on plan confirmation.</a:t>
            </a:r>
            <a:endParaRPr lang="en-US" altLang="en-US"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FACTORS</a:t>
            </a:r>
            <a:endParaRPr lang="en-US" dirty="0"/>
          </a:p>
        </p:txBody>
      </p:sp>
    </p:spTree>
    <p:extLst>
      <p:ext uri="{BB962C8B-B14F-4D97-AF65-F5344CB8AC3E}">
        <p14:creationId xmlns:p14="http://schemas.microsoft.com/office/powerpoint/2010/main" val="207961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619538" y="1797050"/>
            <a:ext cx="10939050" cy="4232275"/>
          </a:xfrm>
          <a:prstGeom prst="rect">
            <a:avLst/>
          </a:prstGeom>
        </p:spPr>
        <p:txBody>
          <a:bodyPr/>
          <a:lstStyle/>
          <a:p>
            <a:pPr marL="0" lvl="0" indent="0" algn="ctr">
              <a:buClr>
                <a:schemeClr val="bg2"/>
              </a:buClr>
              <a:buNone/>
            </a:pPr>
            <a:r>
              <a:rPr lang="en-US" sz="5000" cap="all" dirty="0">
                <a:solidFill>
                  <a:schemeClr val="tx2">
                    <a:lumMod val="60000"/>
                    <a:lumOff val="40000"/>
                  </a:schemeClr>
                </a:solidFill>
              </a:rPr>
              <a:t>The Bankruptcy </a:t>
            </a:r>
            <a:r>
              <a:rPr lang="en-US" sz="5000" cap="all" dirty="0" err="1">
                <a:solidFill>
                  <a:schemeClr val="tx2">
                    <a:lumMod val="60000"/>
                    <a:lumOff val="40000"/>
                  </a:schemeClr>
                </a:solidFill>
              </a:rPr>
              <a:t>CAse</a:t>
            </a:r>
            <a:endParaRPr lang="en-US" sz="5000" cap="all" dirty="0">
              <a:solidFill>
                <a:schemeClr val="tx2">
                  <a:lumMod val="60000"/>
                  <a:lumOff val="40000"/>
                </a:schemeClr>
              </a:solidFill>
            </a:endParaRPr>
          </a:p>
        </p:txBody>
      </p:sp>
    </p:spTree>
    <p:extLst>
      <p:ext uri="{BB962C8B-B14F-4D97-AF65-F5344CB8AC3E}">
        <p14:creationId xmlns:p14="http://schemas.microsoft.com/office/powerpoint/2010/main" val="385509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628072" y="1797050"/>
            <a:ext cx="10930515" cy="4232275"/>
          </a:xfrm>
          <a:prstGeom prst="rect">
            <a:avLst/>
          </a:prstGeom>
        </p:spPr>
        <p:txBody>
          <a:bodyPr/>
          <a:lstStyle/>
          <a:p>
            <a:pPr marL="0" lvl="0" indent="0" algn="ctr">
              <a:buClr>
                <a:schemeClr val="bg2"/>
              </a:buClr>
              <a:buNone/>
            </a:pPr>
            <a:r>
              <a:rPr lang="en-US" sz="5000" cap="all" dirty="0">
                <a:solidFill>
                  <a:schemeClr val="tx2">
                    <a:lumMod val="60000"/>
                    <a:lumOff val="40000"/>
                  </a:schemeClr>
                </a:solidFill>
              </a:rPr>
              <a:t>VARIANCE ACROSS THE CIRCUITS</a:t>
            </a:r>
          </a:p>
        </p:txBody>
      </p:sp>
    </p:spTree>
    <p:extLst>
      <p:ext uri="{BB962C8B-B14F-4D97-AF65-F5344CB8AC3E}">
        <p14:creationId xmlns:p14="http://schemas.microsoft.com/office/powerpoint/2010/main" val="138826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dirty="0"/>
              <a:t>The majority approach is party seeking dismissal of an appeal to demonstrate that the appeal is equitably moot</a:t>
            </a:r>
          </a:p>
          <a:p>
            <a:pPr>
              <a:spcBef>
                <a:spcPts val="600"/>
              </a:spcBef>
            </a:pPr>
            <a:endParaRPr lang="en-US" dirty="0"/>
          </a:p>
          <a:p>
            <a:pPr algn="just">
              <a:spcBef>
                <a:spcPts val="600"/>
              </a:spcBef>
            </a:pPr>
            <a:r>
              <a:rPr lang="en-US" dirty="0"/>
              <a:t>Second Circuit: appeals are "presumed equitably moot where the debtor's plan of reorganization has been substantially consummated." The appellant bears the burden of overcoming this presumption by establishing all five factors of the circuit's equitable mootness test. (</a:t>
            </a:r>
            <a:r>
              <a:rPr lang="en-US" i="1" dirty="0"/>
              <a:t>In re Charter Commc'ns, Inc., </a:t>
            </a:r>
            <a:r>
              <a:rPr lang="en-US" dirty="0"/>
              <a:t>691 F.3d at 482.)</a:t>
            </a:r>
          </a:p>
          <a:p>
            <a:pPr>
              <a:spcBef>
                <a:spcPts val="600"/>
              </a:spcBef>
            </a:pPr>
            <a:endParaRPr lang="en-US" dirty="0"/>
          </a:p>
          <a:p>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BURDEN OF PROOF</a:t>
            </a:r>
          </a:p>
          <a:p>
            <a:endParaRPr lang="en-US" sz="3000" dirty="0"/>
          </a:p>
        </p:txBody>
      </p:sp>
    </p:spTree>
    <p:extLst>
      <p:ext uri="{BB962C8B-B14F-4D97-AF65-F5344CB8AC3E}">
        <p14:creationId xmlns:p14="http://schemas.microsoft.com/office/powerpoint/2010/main" val="194018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dirty="0"/>
              <a:t>Heavily weighed in the 9</a:t>
            </a:r>
            <a:r>
              <a:rPr lang="en-US" baseline="30000" dirty="0"/>
              <a:t>th</a:t>
            </a:r>
            <a:r>
              <a:rPr lang="en-US" dirty="0"/>
              <a:t> circuit, can be fatal if not promptly sought</a:t>
            </a:r>
          </a:p>
          <a:p>
            <a:pPr>
              <a:spcBef>
                <a:spcPts val="600"/>
              </a:spcBef>
            </a:pPr>
            <a:endParaRPr lang="en-US" dirty="0"/>
          </a:p>
          <a:p>
            <a:pPr algn="just">
              <a:spcBef>
                <a:spcPts val="600"/>
              </a:spcBef>
            </a:pPr>
            <a:r>
              <a:rPr lang="en-US" dirty="0"/>
              <a:t>Seventh Circuit: “requesting a stay is not a mandatory step comparable to filing a timely notice of appeal,” and “[a] stay not sought, and a stay sought and denied, lead equally to the implementation of the plan of reorganization”</a:t>
            </a:r>
          </a:p>
          <a:p>
            <a:pPr algn="just">
              <a:spcBef>
                <a:spcPts val="600"/>
              </a:spcBef>
            </a:pPr>
            <a:endParaRPr lang="en-US" dirty="0"/>
          </a:p>
          <a:p>
            <a:pPr algn="just">
              <a:spcBef>
                <a:spcPts val="600"/>
              </a:spcBef>
            </a:pPr>
            <a:r>
              <a:rPr lang="en-US" dirty="0"/>
              <a:t>Eighth Circuit barely mentioned seeking a stay in </a:t>
            </a:r>
            <a:r>
              <a:rPr lang="en-US" i="1" dirty="0" err="1"/>
              <a:t>Veroblue</a:t>
            </a:r>
            <a:r>
              <a:rPr lang="en-US" dirty="0"/>
              <a:t> </a:t>
            </a:r>
          </a:p>
          <a:p>
            <a:pPr>
              <a:spcBef>
                <a:spcPts val="600"/>
              </a:spcBef>
            </a:pPr>
            <a:endParaRPr lang="en-US" dirty="0"/>
          </a:p>
          <a:p>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FAILURE TO SEEK A STAY</a:t>
            </a:r>
          </a:p>
          <a:p>
            <a:endParaRPr lang="en-US" sz="3000" dirty="0"/>
          </a:p>
        </p:txBody>
      </p:sp>
    </p:spTree>
    <p:extLst>
      <p:ext uri="{BB962C8B-B14F-4D97-AF65-F5344CB8AC3E}">
        <p14:creationId xmlns:p14="http://schemas.microsoft.com/office/powerpoint/2010/main" val="63159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lgn="just">
              <a:spcBef>
                <a:spcPts val="600"/>
              </a:spcBef>
            </a:pPr>
            <a:r>
              <a:rPr lang="en-US" dirty="0"/>
              <a:t>Some circuits have de novo standard (Fifth, Sixth, Ninth, Eleventh)</a:t>
            </a:r>
          </a:p>
          <a:p>
            <a:pPr algn="just">
              <a:spcBef>
                <a:spcPts val="600"/>
              </a:spcBef>
            </a:pPr>
            <a:r>
              <a:rPr lang="en-US" dirty="0"/>
              <a:t>Some have abuse of discretion (Second, Third, Tenth)</a:t>
            </a:r>
          </a:p>
          <a:p>
            <a:pPr algn="just">
              <a:spcBef>
                <a:spcPts val="600"/>
              </a:spcBef>
            </a:pPr>
            <a:r>
              <a:rPr lang="en-US" dirty="0"/>
              <a:t>Eighth Circuit explicitly did not decide this issue: “There is a conflict among the circuits whether a district court decision to invoke equitable mootness is reviewed de novo or for abuse of discretion, an issue the parties debate on appeal. We apparently applied the de novo standard of review in In re President Casinos, 409 F. </a:t>
            </a:r>
            <a:r>
              <a:rPr lang="en-US" dirty="0" err="1"/>
              <a:t>App'x</a:t>
            </a:r>
            <a:r>
              <a:rPr lang="en-US" dirty="0"/>
              <a:t> at 31, a non-binding opinion. Given our decision that a remand is required, we need not decide this issue.”</a:t>
            </a:r>
          </a:p>
          <a:p>
            <a:pPr>
              <a:spcBef>
                <a:spcPts val="600"/>
              </a:spcBef>
            </a:pPr>
            <a:endParaRPr lang="en-US" dirty="0"/>
          </a:p>
          <a:p>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STANDARD OF REVIEW</a:t>
            </a:r>
          </a:p>
          <a:p>
            <a:endParaRPr lang="en-US" sz="3000" dirty="0"/>
          </a:p>
        </p:txBody>
      </p:sp>
    </p:spTree>
    <p:extLst>
      <p:ext uri="{BB962C8B-B14F-4D97-AF65-F5344CB8AC3E}">
        <p14:creationId xmlns:p14="http://schemas.microsoft.com/office/powerpoint/2010/main" val="355803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628072" y="1797050"/>
            <a:ext cx="10930515" cy="4232275"/>
          </a:xfrm>
          <a:prstGeom prst="rect">
            <a:avLst/>
          </a:prstGeom>
        </p:spPr>
        <p:txBody>
          <a:bodyPr/>
          <a:lstStyle/>
          <a:p>
            <a:pPr marL="0" lvl="0" indent="0" algn="ctr">
              <a:buClr>
                <a:schemeClr val="bg2"/>
              </a:buClr>
              <a:buNone/>
            </a:pPr>
            <a:r>
              <a:rPr lang="en-US" sz="5000" cap="all" dirty="0">
                <a:solidFill>
                  <a:schemeClr val="tx2">
                    <a:lumMod val="60000"/>
                    <a:lumOff val="40000"/>
                  </a:schemeClr>
                </a:solidFill>
              </a:rPr>
              <a:t>CRITICISM OF THE EQUITABLE MOOTNESS DOCTRINE</a:t>
            </a:r>
          </a:p>
        </p:txBody>
      </p:sp>
    </p:spTree>
    <p:extLst>
      <p:ext uri="{BB962C8B-B14F-4D97-AF65-F5344CB8AC3E}">
        <p14:creationId xmlns:p14="http://schemas.microsoft.com/office/powerpoint/2010/main" val="64758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i="1" dirty="0"/>
              <a:t>In re Continental Airlines</a:t>
            </a:r>
            <a:r>
              <a:rPr lang="en-US" dirty="0"/>
              <a:t>, 91 F. 3d 553, (3d Cir. 1996).</a:t>
            </a:r>
          </a:p>
          <a:p>
            <a:pPr>
              <a:spcBef>
                <a:spcPts val="600"/>
              </a:spcBef>
            </a:pPr>
            <a:endParaRPr lang="en-US" dirty="0"/>
          </a:p>
          <a:p>
            <a:pPr>
              <a:spcBef>
                <a:spcPts val="600"/>
              </a:spcBef>
            </a:pPr>
            <a:endParaRPr lang="en-US" dirty="0"/>
          </a:p>
          <a:p>
            <a:pPr>
              <a:spcBef>
                <a:spcPts val="600"/>
              </a:spcBef>
            </a:pPr>
            <a:r>
              <a:rPr lang="en-US" dirty="0"/>
              <a:t>Then-Judge Alito penned a dissent denouncing an Article III court’s the refusal to entertain a live appeal and the failure of the majority to conduct an independent analysis of the basis of the law. He also warned that equitable mootness, if it must exist, should be “limited in scope and cautiously applied.</a:t>
            </a:r>
          </a:p>
          <a:p>
            <a:pPr>
              <a:spcBef>
                <a:spcPts val="600"/>
              </a:spcBef>
            </a:pPr>
            <a:endParaRPr lang="en-US" dirty="0"/>
          </a:p>
          <a:p>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ALITO’S CONTINENTAL AIRLINES DISSENT</a:t>
            </a:r>
          </a:p>
          <a:p>
            <a:endParaRPr lang="en-US" sz="3000" dirty="0"/>
          </a:p>
        </p:txBody>
      </p:sp>
    </p:spTree>
    <p:extLst>
      <p:ext uri="{BB962C8B-B14F-4D97-AF65-F5344CB8AC3E}">
        <p14:creationId xmlns:p14="http://schemas.microsoft.com/office/powerpoint/2010/main" val="22177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i="1" dirty="0"/>
              <a:t>In re </a:t>
            </a:r>
            <a:r>
              <a:rPr lang="en-US" i="1" dirty="0" err="1"/>
              <a:t>UNR</a:t>
            </a:r>
            <a:r>
              <a:rPr lang="en-US" i="1" dirty="0"/>
              <a:t> Indus.</a:t>
            </a:r>
            <a:r>
              <a:rPr lang="en-US" dirty="0"/>
              <a:t>, 20 F. 3d 766, 769 (7th Cir. 1994).</a:t>
            </a:r>
          </a:p>
          <a:p>
            <a:pPr>
              <a:spcBef>
                <a:spcPts val="600"/>
              </a:spcBef>
            </a:pPr>
            <a:endParaRPr lang="en-US" dirty="0"/>
          </a:p>
          <a:p>
            <a:pPr algn="just">
              <a:spcBef>
                <a:spcPts val="600"/>
              </a:spcBef>
            </a:pPr>
            <a:r>
              <a:rPr lang="en-US" dirty="0"/>
              <a:t>There is a big difference between inability to alter the outcome (real mootness) and unwillingness to alter the outcome ("equitable mootness"). Using one word for two different concepts breeds confusion. Accordingly, we banish "equitable mootness" from the (local) lexicon. We ask not whether this case is moot, "equitably" or otherwise, but whether it is prudent to upset the plan of reorganization at this late date.</a:t>
            </a:r>
          </a:p>
          <a:p>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EASTERBROOK’S BANISHMENT FROM THE LEXICON</a:t>
            </a:r>
          </a:p>
          <a:p>
            <a:endParaRPr lang="en-US" sz="3000" dirty="0"/>
          </a:p>
        </p:txBody>
      </p:sp>
    </p:spTree>
    <p:extLst>
      <p:ext uri="{BB962C8B-B14F-4D97-AF65-F5344CB8AC3E}">
        <p14:creationId xmlns:p14="http://schemas.microsoft.com/office/powerpoint/2010/main" val="3360716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i="1" dirty="0"/>
              <a:t>One2One Communications., LLC v. Quad/Graphics, Inc., </a:t>
            </a:r>
            <a:r>
              <a:rPr lang="en-US" dirty="0"/>
              <a:t>805 F.3d 428, 437 (3d Cir. 2015) (Krause, J., concurring).</a:t>
            </a:r>
          </a:p>
          <a:p>
            <a:pPr algn="just">
              <a:spcBef>
                <a:spcPts val="600"/>
              </a:spcBef>
            </a:pPr>
            <a:endParaRPr lang="en-US" dirty="0"/>
          </a:p>
          <a:p>
            <a:r>
              <a:rPr lang="en-US" dirty="0"/>
              <a:t>In a Third Circuit case reversing a finding of equitable mootness, Judge Krause goes further than the majority calling it a “legally ungrounded and practically </a:t>
            </a:r>
            <a:r>
              <a:rPr lang="en-US" dirty="0" err="1"/>
              <a:t>unadministrable</a:t>
            </a:r>
            <a:r>
              <a:rPr lang="en-US" dirty="0"/>
              <a:t> judge-made abstention doctrine.”</a:t>
            </a:r>
          </a:p>
          <a:p>
            <a:r>
              <a:rPr lang="en-US" dirty="0"/>
              <a:t>Also notes the Eighth Circuit has no equitable </a:t>
            </a:r>
            <a:r>
              <a:rPr lang="en-US"/>
              <a:t>mootness standard</a:t>
            </a:r>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CONSTITUTIONALITY OF THE DOCTRINE</a:t>
            </a:r>
          </a:p>
          <a:p>
            <a:endParaRPr lang="en-US" sz="3000" dirty="0"/>
          </a:p>
        </p:txBody>
      </p:sp>
    </p:spTree>
    <p:extLst>
      <p:ext uri="{BB962C8B-B14F-4D97-AF65-F5344CB8AC3E}">
        <p14:creationId xmlns:p14="http://schemas.microsoft.com/office/powerpoint/2010/main" val="1263006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dirty="0"/>
              <a:t>Exceeds the Scope of </a:t>
            </a:r>
            <a:r>
              <a:rPr lang="en-US" dirty="0" err="1"/>
              <a:t>Jurisdiciton</a:t>
            </a:r>
            <a:r>
              <a:rPr lang="en-US" dirty="0"/>
              <a:t> of Bankruptcy Courts</a:t>
            </a:r>
          </a:p>
          <a:p>
            <a:pPr>
              <a:spcBef>
                <a:spcPts val="600"/>
              </a:spcBef>
            </a:pPr>
            <a:r>
              <a:rPr lang="en-US" dirty="0"/>
              <a:t>Does not protect against finality</a:t>
            </a:r>
          </a:p>
          <a:p>
            <a:pPr>
              <a:spcBef>
                <a:spcPts val="600"/>
              </a:spcBef>
            </a:pPr>
            <a:r>
              <a:rPr lang="en-US" dirty="0"/>
              <a:t>Improperly prevents Article III Review</a:t>
            </a:r>
          </a:p>
          <a:p>
            <a:pPr lvl="1">
              <a:spcBef>
                <a:spcPts val="600"/>
              </a:spcBef>
            </a:pPr>
            <a:r>
              <a:rPr lang="en-US" dirty="0"/>
              <a:t>Places far too much power in the hands of the bankruptcy court</a:t>
            </a:r>
          </a:p>
          <a:p>
            <a:pPr>
              <a:spcBef>
                <a:spcPts val="600"/>
              </a:spcBef>
            </a:pPr>
            <a:endParaRPr lang="en-US" dirty="0"/>
          </a:p>
          <a:p>
            <a:pPr>
              <a:spcBef>
                <a:spcPts val="600"/>
              </a:spcBef>
            </a:pPr>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UNCONSTITUTIONALITY OF THE DOCTRINE</a:t>
            </a:r>
          </a:p>
          <a:p>
            <a:endParaRPr lang="en-US" sz="3000" dirty="0"/>
          </a:p>
        </p:txBody>
      </p:sp>
    </p:spTree>
    <p:extLst>
      <p:ext uri="{BB962C8B-B14F-4D97-AF65-F5344CB8AC3E}">
        <p14:creationId xmlns:p14="http://schemas.microsoft.com/office/powerpoint/2010/main" val="70217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E68F0-933B-4591-9F68-23CE91F84FEF}"/>
              </a:ext>
            </a:extLst>
          </p:cNvPr>
          <p:cNvSpPr>
            <a:spLocks noGrp="1"/>
          </p:cNvSpPr>
          <p:nvPr>
            <p:ph type="body" sz="quarter" idx="10"/>
          </p:nvPr>
        </p:nvSpPr>
        <p:spPr>
          <a:xfrm>
            <a:off x="612776" y="1839904"/>
            <a:ext cx="10945812" cy="4171950"/>
          </a:xfrm>
        </p:spPr>
        <p:txBody>
          <a:bodyPr/>
          <a:lstStyle/>
          <a:p>
            <a:pPr>
              <a:spcBef>
                <a:spcPts val="600"/>
              </a:spcBef>
            </a:pPr>
            <a:r>
              <a:rPr lang="en-US" dirty="0"/>
              <a:t>The Doctrine has been invoked in</a:t>
            </a:r>
          </a:p>
          <a:p>
            <a:pPr lvl="1">
              <a:spcBef>
                <a:spcPts val="600"/>
              </a:spcBef>
            </a:pPr>
            <a:r>
              <a:rPr lang="en-US" dirty="0"/>
              <a:t>Liquidating Chapter 11 Plans</a:t>
            </a:r>
          </a:p>
          <a:p>
            <a:pPr lvl="1">
              <a:spcBef>
                <a:spcPts val="600"/>
              </a:spcBef>
            </a:pPr>
            <a:r>
              <a:rPr lang="en-US" dirty="0"/>
              <a:t>Non-Complex Chapter 11 Plans</a:t>
            </a:r>
          </a:p>
          <a:p>
            <a:pPr lvl="1">
              <a:spcBef>
                <a:spcPts val="600"/>
              </a:spcBef>
            </a:pPr>
            <a:r>
              <a:rPr lang="en-US" dirty="0"/>
              <a:t>Chapter 13 Plans</a:t>
            </a:r>
          </a:p>
          <a:p>
            <a:pPr>
              <a:spcBef>
                <a:spcPts val="600"/>
              </a:spcBef>
            </a:pPr>
            <a:endParaRPr lang="en-US" dirty="0"/>
          </a:p>
          <a:p>
            <a:pPr>
              <a:spcBef>
                <a:spcPts val="600"/>
              </a:spcBef>
            </a:pPr>
            <a:endParaRPr lang="en-US" dirty="0"/>
          </a:p>
        </p:txBody>
      </p:sp>
      <p:sp>
        <p:nvSpPr>
          <p:cNvPr id="3" name="Text Placeholder 2">
            <a:extLst>
              <a:ext uri="{FF2B5EF4-FFF2-40B4-BE49-F238E27FC236}">
                <a16:creationId xmlns:a16="http://schemas.microsoft.com/office/drawing/2014/main" id="{D673D8AA-5B2C-48F1-9637-0AECCDBF5537}"/>
              </a:ext>
            </a:extLst>
          </p:cNvPr>
          <p:cNvSpPr>
            <a:spLocks noGrp="1"/>
          </p:cNvSpPr>
          <p:nvPr>
            <p:ph type="body" sz="quarter" idx="11"/>
          </p:nvPr>
        </p:nvSpPr>
        <p:spPr>
          <a:xfrm>
            <a:off x="517236" y="539410"/>
            <a:ext cx="11573163" cy="1104663"/>
          </a:xfrm>
        </p:spPr>
        <p:txBody>
          <a:bodyPr/>
          <a:lstStyle/>
          <a:p>
            <a:r>
              <a:rPr lang="en-US" sz="3000" dirty="0"/>
              <a:t>Equitable mootness run amok</a:t>
            </a:r>
          </a:p>
          <a:p>
            <a:endParaRPr lang="en-US" sz="3000" dirty="0"/>
          </a:p>
        </p:txBody>
      </p:sp>
    </p:spTree>
    <p:extLst>
      <p:ext uri="{BB962C8B-B14F-4D97-AF65-F5344CB8AC3E}">
        <p14:creationId xmlns:p14="http://schemas.microsoft.com/office/powerpoint/2010/main" val="7071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r>
              <a:rPr lang="en-US" dirty="0"/>
              <a:t>Case Filed: September 21, 2018</a:t>
            </a:r>
          </a:p>
          <a:p>
            <a:endParaRPr lang="en-US" dirty="0"/>
          </a:p>
          <a:p>
            <a:r>
              <a:rPr lang="en-US" dirty="0"/>
              <a:t>United States Bankruptcy Court for the Northern District of Iowa</a:t>
            </a:r>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In re </a:t>
            </a:r>
            <a:r>
              <a:rPr lang="en-US" altLang="en-US" dirty="0" err="1"/>
              <a:t>veroblue</a:t>
            </a:r>
            <a:r>
              <a:rPr lang="en-US" altLang="en-US" dirty="0"/>
              <a:t> farms </a:t>
            </a:r>
            <a:r>
              <a:rPr lang="en-US" altLang="en-US" dirty="0" err="1"/>
              <a:t>usa</a:t>
            </a:r>
            <a:r>
              <a:rPr lang="en-US" altLang="en-US" dirty="0"/>
              <a:t>, inc., et al</a:t>
            </a:r>
            <a:endParaRPr lang="en-US" dirty="0"/>
          </a:p>
        </p:txBody>
      </p:sp>
    </p:spTree>
    <p:extLst>
      <p:ext uri="{BB962C8B-B14F-4D97-AF65-F5344CB8AC3E}">
        <p14:creationId xmlns:p14="http://schemas.microsoft.com/office/powerpoint/2010/main" val="84386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7B4FC-3FFF-4603-9D53-F7953082874E}"/>
              </a:ext>
            </a:extLst>
          </p:cNvPr>
          <p:cNvPicPr>
            <a:picLocks noChangeAspect="1"/>
          </p:cNvPicPr>
          <p:nvPr/>
        </p:nvPicPr>
        <p:blipFill>
          <a:blip r:embed="rId2"/>
          <a:stretch>
            <a:fillRect/>
          </a:stretch>
        </p:blipFill>
        <p:spPr>
          <a:xfrm>
            <a:off x="5984389" y="1529862"/>
            <a:ext cx="5720715" cy="4709636"/>
          </a:xfrm>
          <a:prstGeom prst="rect">
            <a:avLst/>
          </a:prstGeom>
        </p:spPr>
      </p:pic>
      <p:sp>
        <p:nvSpPr>
          <p:cNvPr id="6" name="Text Placeholder 5">
            <a:extLst>
              <a:ext uri="{FF2B5EF4-FFF2-40B4-BE49-F238E27FC236}">
                <a16:creationId xmlns:a16="http://schemas.microsoft.com/office/drawing/2014/main" id="{5214E5F1-E977-6543-82A0-6723AD20BD60}"/>
              </a:ext>
            </a:extLst>
          </p:cNvPr>
          <p:cNvSpPr>
            <a:spLocks noGrp="1"/>
          </p:cNvSpPr>
          <p:nvPr>
            <p:ph type="body" sz="quarter" idx="13"/>
          </p:nvPr>
        </p:nvSpPr>
        <p:spPr>
          <a:xfrm>
            <a:off x="577023" y="953007"/>
            <a:ext cx="11227050" cy="405136"/>
          </a:xfrm>
        </p:spPr>
        <p:txBody>
          <a:bodyPr>
            <a:normAutofit/>
          </a:bodyPr>
          <a:lstStyle/>
          <a:p>
            <a:r>
              <a:rPr lang="en-US" dirty="0"/>
              <a:t>Partner &amp; Chair of the Bankruptcy, Reorganization &amp; Creditors' Rights Practice Group</a:t>
            </a:r>
          </a:p>
        </p:txBody>
      </p:sp>
      <p:sp>
        <p:nvSpPr>
          <p:cNvPr id="8" name="Text Placeholder 7">
            <a:extLst>
              <a:ext uri="{FF2B5EF4-FFF2-40B4-BE49-F238E27FC236}">
                <a16:creationId xmlns:a16="http://schemas.microsoft.com/office/drawing/2014/main" id="{E00178DD-D03B-F941-A87C-65D6F7925640}"/>
              </a:ext>
            </a:extLst>
          </p:cNvPr>
          <p:cNvSpPr>
            <a:spLocks noGrp="1"/>
          </p:cNvSpPr>
          <p:nvPr>
            <p:ph type="body" sz="quarter" idx="15"/>
          </p:nvPr>
        </p:nvSpPr>
        <p:spPr>
          <a:xfrm>
            <a:off x="587377" y="1249361"/>
            <a:ext cx="4586286" cy="390526"/>
          </a:xfrm>
        </p:spPr>
        <p:txBody>
          <a:bodyPr/>
          <a:lstStyle/>
          <a:p>
            <a:r>
              <a:rPr lang="en-US" dirty="0"/>
              <a:t>D 224.530.2903</a:t>
            </a:r>
          </a:p>
        </p:txBody>
      </p:sp>
      <p:sp>
        <p:nvSpPr>
          <p:cNvPr id="9" name="Text Placeholder 8">
            <a:extLst>
              <a:ext uri="{FF2B5EF4-FFF2-40B4-BE49-F238E27FC236}">
                <a16:creationId xmlns:a16="http://schemas.microsoft.com/office/drawing/2014/main" id="{3B6B905C-90AA-B746-B264-D7AFC252C955}"/>
              </a:ext>
            </a:extLst>
          </p:cNvPr>
          <p:cNvSpPr>
            <a:spLocks noGrp="1"/>
          </p:cNvSpPr>
          <p:nvPr>
            <p:ph type="body" sz="quarter" idx="16"/>
          </p:nvPr>
        </p:nvSpPr>
        <p:spPr>
          <a:xfrm>
            <a:off x="587377" y="1625600"/>
            <a:ext cx="4586286" cy="390526"/>
          </a:xfrm>
        </p:spPr>
        <p:txBody>
          <a:bodyPr/>
          <a:lstStyle/>
          <a:p>
            <a:r>
              <a:rPr lang="en-US" dirty="0"/>
              <a:t>ahammer@hmblaw.com</a:t>
            </a:r>
          </a:p>
        </p:txBody>
      </p:sp>
      <p:sp>
        <p:nvSpPr>
          <p:cNvPr id="5" name="Text Placeholder 4">
            <a:extLst>
              <a:ext uri="{FF2B5EF4-FFF2-40B4-BE49-F238E27FC236}">
                <a16:creationId xmlns:a16="http://schemas.microsoft.com/office/drawing/2014/main" id="{9FE9E6F6-AE8D-0E4A-9F64-131391727E87}"/>
              </a:ext>
            </a:extLst>
          </p:cNvPr>
          <p:cNvSpPr>
            <a:spLocks noGrp="1"/>
          </p:cNvSpPr>
          <p:nvPr>
            <p:ph type="body" sz="quarter" idx="11"/>
          </p:nvPr>
        </p:nvSpPr>
        <p:spPr/>
        <p:txBody>
          <a:bodyPr/>
          <a:lstStyle/>
          <a:p>
            <a:r>
              <a:rPr lang="en-US" dirty="0"/>
              <a:t>Aaron L. Hammer</a:t>
            </a:r>
          </a:p>
        </p:txBody>
      </p:sp>
      <p:sp>
        <p:nvSpPr>
          <p:cNvPr id="14" name="Text Placeholder 7">
            <a:extLst>
              <a:ext uri="{FF2B5EF4-FFF2-40B4-BE49-F238E27FC236}">
                <a16:creationId xmlns:a16="http://schemas.microsoft.com/office/drawing/2014/main" id="{D8BD1552-C56E-614C-A6C5-609609B0B90D}"/>
              </a:ext>
            </a:extLst>
          </p:cNvPr>
          <p:cNvSpPr>
            <a:spLocks noGrp="1"/>
          </p:cNvSpPr>
          <p:nvPr>
            <p:ph type="body" sz="quarter" idx="10"/>
          </p:nvPr>
        </p:nvSpPr>
        <p:spPr>
          <a:xfrm>
            <a:off x="525320" y="2552700"/>
            <a:ext cx="6401956" cy="3756537"/>
          </a:xfrm>
        </p:spPr>
        <p:txBody>
          <a:bodyPr>
            <a:noAutofit/>
          </a:bodyPr>
          <a:lstStyle/>
          <a:p>
            <a:pPr algn="just"/>
            <a:r>
              <a:rPr lang="en-US" sz="1800" dirty="0"/>
              <a:t>Aaron is a partner at HMB and leads the firm's Bankruptcy, Reorganization and Creditors' Rights practice. He devotes his practice to solving his client's most challenging insolvency and creditors' rights issues. </a:t>
            </a:r>
          </a:p>
          <a:p>
            <a:pPr algn="just"/>
            <a:r>
              <a:rPr lang="en-US" sz="1800" dirty="0"/>
              <a:t>Prior to joining </a:t>
            </a:r>
            <a:r>
              <a:rPr lang="en-US" sz="1800" dirty="0" err="1"/>
              <a:t>HMB</a:t>
            </a:r>
            <a:r>
              <a:rPr lang="en-US" sz="1800" dirty="0"/>
              <a:t>, Aaron was a name partner at Sugar </a:t>
            </a:r>
            <a:r>
              <a:rPr lang="en-US" sz="1800" dirty="0" err="1"/>
              <a:t>Felsenthal</a:t>
            </a:r>
            <a:r>
              <a:rPr lang="en-US" sz="1800" dirty="0"/>
              <a:t> </a:t>
            </a:r>
            <a:r>
              <a:rPr lang="en-US" sz="1800" dirty="0" err="1"/>
              <a:t>Grais</a:t>
            </a:r>
            <a:r>
              <a:rPr lang="en-US" sz="1800" dirty="0"/>
              <a:t> &amp; Hammer LLP and Chairman of its Executive Committee. Aaron's role leading major engagements both domestically and internationally has earned him the Turnaround Management Association's prestigious Large Transaction of the Year award-twice. </a:t>
            </a:r>
          </a:p>
          <a:p>
            <a:pPr algn="just"/>
            <a:endParaRPr lang="en-US" sz="1800" dirty="0"/>
          </a:p>
        </p:txBody>
      </p:sp>
    </p:spTree>
    <p:extLst>
      <p:ext uri="{BB962C8B-B14F-4D97-AF65-F5344CB8AC3E}">
        <p14:creationId xmlns:p14="http://schemas.microsoft.com/office/powerpoint/2010/main" val="12015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A68982-C60B-2D45-8B6F-37AFBC86A890}"/>
              </a:ext>
            </a:extLst>
          </p:cNvPr>
          <p:cNvSpPr>
            <a:spLocks noGrp="1"/>
          </p:cNvSpPr>
          <p:nvPr>
            <p:ph type="body" sz="quarter" idx="10"/>
          </p:nvPr>
        </p:nvSpPr>
        <p:spPr>
          <a:xfrm>
            <a:off x="600074" y="533400"/>
            <a:ext cx="6854825" cy="5810250"/>
          </a:xfrm>
        </p:spPr>
        <p:txBody>
          <a:bodyPr>
            <a:normAutofit/>
          </a:bodyPr>
          <a:lstStyle/>
          <a:p>
            <a:pPr algn="just"/>
            <a:r>
              <a:rPr lang="en-US" sz="1800" dirty="0"/>
              <a:t>Clients rely on Aaron's business-oriented, relationship-based approach to solve their most challenging insolvency and creditors' rights issues in both distressed transactions and related litigation. He is known for his leadership and commitment to charity in the Chicago community and beyond. </a:t>
            </a:r>
          </a:p>
        </p:txBody>
      </p:sp>
      <p:sp>
        <p:nvSpPr>
          <p:cNvPr id="9" name="TextBox 8">
            <a:extLst>
              <a:ext uri="{FF2B5EF4-FFF2-40B4-BE49-F238E27FC236}">
                <a16:creationId xmlns:a16="http://schemas.microsoft.com/office/drawing/2014/main" id="{FAEAB9CB-CD21-C24A-96E8-46A5C479F396}"/>
              </a:ext>
            </a:extLst>
          </p:cNvPr>
          <p:cNvSpPr txBox="1"/>
          <p:nvPr/>
        </p:nvSpPr>
        <p:spPr>
          <a:xfrm>
            <a:off x="8343900" y="516439"/>
            <a:ext cx="3557588" cy="5478423"/>
          </a:xfrm>
          <a:prstGeom prst="rect">
            <a:avLst/>
          </a:prstGeom>
          <a:noFill/>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BAR ADMISSIONS</a:t>
            </a:r>
          </a:p>
          <a:p>
            <a:r>
              <a:rPr lang="en-US" sz="1400" dirty="0">
                <a:latin typeface="Arial" panose="020B0604020202020204" pitchFamily="34" charset="0"/>
                <a:cs typeface="Arial" panose="020B0604020202020204" pitchFamily="34" charset="0"/>
              </a:rPr>
              <a:t>Illinois (1997)</a:t>
            </a:r>
          </a:p>
          <a:p>
            <a:r>
              <a:rPr lang="en-US" sz="1400" dirty="0">
                <a:latin typeface="Arial" panose="020B0604020202020204" pitchFamily="34" charset="0"/>
                <a:cs typeface="Arial" panose="020B0604020202020204" pitchFamily="34" charset="0"/>
              </a:rPr>
              <a:t>New York (1997)</a:t>
            </a:r>
          </a:p>
          <a:p>
            <a:endParaRPr lang="en-US" sz="1400" dirty="0">
              <a:latin typeface="Arial" panose="020B0604020202020204" pitchFamily="34" charset="0"/>
              <a:cs typeface="Arial" panose="020B0604020202020204" pitchFamily="34" charset="0"/>
            </a:endParaRPr>
          </a:p>
          <a:p>
            <a:r>
              <a:rPr lang="en-US" sz="1400" b="1" dirty="0">
                <a:solidFill>
                  <a:srgbClr val="00B0F0"/>
                </a:solidFill>
                <a:latin typeface="Arial" panose="020B0604020202020204" pitchFamily="34" charset="0"/>
                <a:cs typeface="Arial" panose="020B0604020202020204" pitchFamily="34" charset="0"/>
              </a:rPr>
              <a:t>COURT ADMISSIONS</a:t>
            </a:r>
          </a:p>
          <a:p>
            <a:r>
              <a:rPr lang="en-US" sz="1400" dirty="0">
                <a:latin typeface="Arial" panose="020B0604020202020204" pitchFamily="34" charset="0"/>
                <a:cs typeface="Arial" panose="020B0604020202020204" pitchFamily="34" charset="0"/>
              </a:rPr>
              <a:t>United States District Court, Northern District of Illinois </a:t>
            </a:r>
          </a:p>
          <a:p>
            <a:r>
              <a:rPr lang="en-US" sz="1400" dirty="0">
                <a:latin typeface="Arial" panose="020B0604020202020204" pitchFamily="34" charset="0"/>
                <a:cs typeface="Arial" panose="020B0604020202020204" pitchFamily="34" charset="0"/>
              </a:rPr>
              <a:t>United States District Court, Central District of Illinois </a:t>
            </a:r>
          </a:p>
          <a:p>
            <a:r>
              <a:rPr lang="en-US" sz="1400" dirty="0">
                <a:latin typeface="Arial" panose="020B0604020202020204" pitchFamily="34" charset="0"/>
                <a:cs typeface="Arial" panose="020B0604020202020204" pitchFamily="34" charset="0"/>
              </a:rPr>
              <a:t>United States District Court, Eastern District of Michigan</a:t>
            </a:r>
          </a:p>
          <a:p>
            <a:r>
              <a:rPr lang="en-US" sz="1400" dirty="0">
                <a:latin typeface="Arial" panose="020B0604020202020204" pitchFamily="34" charset="0"/>
                <a:cs typeface="Arial" panose="020B0604020202020204" pitchFamily="34" charset="0"/>
              </a:rPr>
              <a:t>United States District Court, Southern District of New York </a:t>
            </a:r>
          </a:p>
          <a:p>
            <a:r>
              <a:rPr lang="en-US" sz="1400" dirty="0">
                <a:latin typeface="Arial" panose="020B0604020202020204" pitchFamily="34" charset="0"/>
                <a:cs typeface="Arial" panose="020B0604020202020204" pitchFamily="34" charset="0"/>
              </a:rPr>
              <a:t>United States District Court, Eastern District of Wisconsin </a:t>
            </a:r>
          </a:p>
          <a:p>
            <a:r>
              <a:rPr lang="en-US" sz="1400" dirty="0">
                <a:latin typeface="Arial" panose="020B0604020202020204" pitchFamily="34" charset="0"/>
                <a:cs typeface="Arial" panose="020B0604020202020204" pitchFamily="34" charset="0"/>
              </a:rPr>
              <a:t>United States Bankruptcy Court, District of Delaware (pro </a:t>
            </a:r>
            <a:r>
              <a:rPr lang="en-US" sz="1400" dirty="0" err="1">
                <a:latin typeface="Arial" panose="020B0604020202020204" pitchFamily="34" charset="0"/>
                <a:cs typeface="Arial" panose="020B0604020202020204" pitchFamily="34" charset="0"/>
              </a:rPr>
              <a:t>hac</a:t>
            </a:r>
            <a:r>
              <a:rPr lang="en-US" sz="1400" dirty="0">
                <a:latin typeface="Arial" panose="020B0604020202020204" pitchFamily="34" charset="0"/>
                <a:cs typeface="Arial" panose="020B0604020202020204" pitchFamily="34" charset="0"/>
              </a:rPr>
              <a:t> vice) </a:t>
            </a:r>
          </a:p>
          <a:p>
            <a:r>
              <a:rPr lang="en-US" sz="1400" dirty="0">
                <a:latin typeface="Arial" panose="020B0604020202020204" pitchFamily="34" charset="0"/>
                <a:cs typeface="Arial" panose="020B0604020202020204" pitchFamily="34" charset="0"/>
              </a:rPr>
              <a:t>United States Bankruptcy Court, Southern District of New York </a:t>
            </a:r>
          </a:p>
          <a:p>
            <a:endParaRPr lang="en-US" sz="1400" b="1" dirty="0">
              <a:solidFill>
                <a:srgbClr val="00B0F0"/>
              </a:solidFill>
              <a:latin typeface="Arial" panose="020B0604020202020204" pitchFamily="34" charset="0"/>
              <a:cs typeface="Arial" panose="020B0604020202020204" pitchFamily="34" charset="0"/>
            </a:endParaRPr>
          </a:p>
          <a:p>
            <a:r>
              <a:rPr lang="en-US" sz="1400" b="1" dirty="0">
                <a:solidFill>
                  <a:srgbClr val="00B0F0"/>
                </a:solidFill>
                <a:latin typeface="Arial" panose="020B0604020202020204" pitchFamily="34" charset="0"/>
                <a:cs typeface="Arial" panose="020B0604020202020204" pitchFamily="34" charset="0"/>
              </a:rPr>
              <a:t>EDUCATION</a:t>
            </a:r>
          </a:p>
          <a:p>
            <a:r>
              <a:rPr lang="en-US" sz="1400" dirty="0">
                <a:latin typeface="Arial" panose="020B0604020202020204" pitchFamily="34" charset="0"/>
                <a:cs typeface="Arial" panose="020B0604020202020204" pitchFamily="34" charset="0"/>
              </a:rPr>
              <a:t>Northwestern University School of Law, Order of the Coif, magna cum laude, J.D. </a:t>
            </a:r>
          </a:p>
          <a:p>
            <a:r>
              <a:rPr lang="en-US" sz="1400" dirty="0">
                <a:latin typeface="Arial" panose="020B0604020202020204" pitchFamily="34" charset="0"/>
                <a:cs typeface="Arial" panose="020B0604020202020204" pitchFamily="34" charset="0"/>
              </a:rPr>
              <a:t>University of Michigan, James B. Angell Scholar, Pi Sigma Alpha, B.A. </a:t>
            </a:r>
          </a:p>
        </p:txBody>
      </p:sp>
    </p:spTree>
    <p:extLst>
      <p:ext uri="{BB962C8B-B14F-4D97-AF65-F5344CB8AC3E}">
        <p14:creationId xmlns:p14="http://schemas.microsoft.com/office/powerpoint/2010/main" val="471395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52045-05A6-4F21-8CDD-550BC062287E}"/>
              </a:ext>
            </a:extLst>
          </p:cNvPr>
          <p:cNvPicPr>
            <a:picLocks noChangeAspect="1"/>
          </p:cNvPicPr>
          <p:nvPr/>
        </p:nvPicPr>
        <p:blipFill>
          <a:blip r:embed="rId2"/>
          <a:stretch>
            <a:fillRect/>
          </a:stretch>
        </p:blipFill>
        <p:spPr>
          <a:xfrm>
            <a:off x="6004873" y="1278253"/>
            <a:ext cx="6032754" cy="4966526"/>
          </a:xfrm>
          <a:prstGeom prst="rect">
            <a:avLst/>
          </a:prstGeom>
        </p:spPr>
      </p:pic>
      <p:sp>
        <p:nvSpPr>
          <p:cNvPr id="6" name="Text Placeholder 5">
            <a:extLst>
              <a:ext uri="{FF2B5EF4-FFF2-40B4-BE49-F238E27FC236}">
                <a16:creationId xmlns:a16="http://schemas.microsoft.com/office/drawing/2014/main" id="{5214E5F1-E977-6543-82A0-6723AD20BD60}"/>
              </a:ext>
            </a:extLst>
          </p:cNvPr>
          <p:cNvSpPr>
            <a:spLocks noGrp="1"/>
          </p:cNvSpPr>
          <p:nvPr>
            <p:ph type="body" sz="quarter" idx="13"/>
          </p:nvPr>
        </p:nvSpPr>
        <p:spPr>
          <a:xfrm>
            <a:off x="577023" y="953007"/>
            <a:ext cx="11227050" cy="405136"/>
          </a:xfrm>
        </p:spPr>
        <p:txBody>
          <a:bodyPr>
            <a:normAutofit/>
          </a:bodyPr>
          <a:lstStyle/>
          <a:p>
            <a:r>
              <a:rPr lang="en-US" dirty="0"/>
              <a:t>Associate - Bankruptcy, Reorganization &amp; Creditors' Rights Practice Group</a:t>
            </a:r>
          </a:p>
        </p:txBody>
      </p:sp>
      <p:sp>
        <p:nvSpPr>
          <p:cNvPr id="8" name="Text Placeholder 7">
            <a:extLst>
              <a:ext uri="{FF2B5EF4-FFF2-40B4-BE49-F238E27FC236}">
                <a16:creationId xmlns:a16="http://schemas.microsoft.com/office/drawing/2014/main" id="{E00178DD-D03B-F941-A87C-65D6F7925640}"/>
              </a:ext>
            </a:extLst>
          </p:cNvPr>
          <p:cNvSpPr>
            <a:spLocks noGrp="1"/>
          </p:cNvSpPr>
          <p:nvPr>
            <p:ph type="body" sz="quarter" idx="15"/>
          </p:nvPr>
        </p:nvSpPr>
        <p:spPr>
          <a:xfrm>
            <a:off x="587377" y="1249361"/>
            <a:ext cx="4586286" cy="390526"/>
          </a:xfrm>
        </p:spPr>
        <p:txBody>
          <a:bodyPr/>
          <a:lstStyle/>
          <a:p>
            <a:r>
              <a:rPr lang="en-US" dirty="0"/>
              <a:t>D 312.606.3234</a:t>
            </a:r>
          </a:p>
        </p:txBody>
      </p:sp>
      <p:sp>
        <p:nvSpPr>
          <p:cNvPr id="9" name="Text Placeholder 8">
            <a:extLst>
              <a:ext uri="{FF2B5EF4-FFF2-40B4-BE49-F238E27FC236}">
                <a16:creationId xmlns:a16="http://schemas.microsoft.com/office/drawing/2014/main" id="{3B6B905C-90AA-B746-B264-D7AFC252C955}"/>
              </a:ext>
            </a:extLst>
          </p:cNvPr>
          <p:cNvSpPr>
            <a:spLocks noGrp="1"/>
          </p:cNvSpPr>
          <p:nvPr>
            <p:ph type="body" sz="quarter" idx="16"/>
          </p:nvPr>
        </p:nvSpPr>
        <p:spPr>
          <a:xfrm>
            <a:off x="587377" y="1625600"/>
            <a:ext cx="4586286" cy="390526"/>
          </a:xfrm>
        </p:spPr>
        <p:txBody>
          <a:bodyPr/>
          <a:lstStyle/>
          <a:p>
            <a:r>
              <a:rPr lang="en-US" dirty="0"/>
              <a:t>ndelman@hmblaw.com</a:t>
            </a:r>
          </a:p>
        </p:txBody>
      </p:sp>
      <p:sp>
        <p:nvSpPr>
          <p:cNvPr id="5" name="Text Placeholder 4">
            <a:extLst>
              <a:ext uri="{FF2B5EF4-FFF2-40B4-BE49-F238E27FC236}">
                <a16:creationId xmlns:a16="http://schemas.microsoft.com/office/drawing/2014/main" id="{9FE9E6F6-AE8D-0E4A-9F64-131391727E87}"/>
              </a:ext>
            </a:extLst>
          </p:cNvPr>
          <p:cNvSpPr>
            <a:spLocks noGrp="1"/>
          </p:cNvSpPr>
          <p:nvPr>
            <p:ph type="body" sz="quarter" idx="11"/>
          </p:nvPr>
        </p:nvSpPr>
        <p:spPr/>
        <p:txBody>
          <a:bodyPr/>
          <a:lstStyle/>
          <a:p>
            <a:r>
              <a:rPr lang="en-US" dirty="0"/>
              <a:t>Nathan Delman</a:t>
            </a:r>
          </a:p>
        </p:txBody>
      </p:sp>
      <p:sp>
        <p:nvSpPr>
          <p:cNvPr id="14" name="Text Placeholder 7">
            <a:extLst>
              <a:ext uri="{FF2B5EF4-FFF2-40B4-BE49-F238E27FC236}">
                <a16:creationId xmlns:a16="http://schemas.microsoft.com/office/drawing/2014/main" id="{D8BD1552-C56E-614C-A6C5-609609B0B90D}"/>
              </a:ext>
            </a:extLst>
          </p:cNvPr>
          <p:cNvSpPr>
            <a:spLocks noGrp="1"/>
          </p:cNvSpPr>
          <p:nvPr>
            <p:ph type="body" sz="quarter" idx="10"/>
          </p:nvPr>
        </p:nvSpPr>
        <p:spPr>
          <a:xfrm>
            <a:off x="525320" y="2546067"/>
            <a:ext cx="6096000" cy="3254375"/>
          </a:xfrm>
        </p:spPr>
        <p:txBody>
          <a:bodyPr>
            <a:normAutofit/>
          </a:bodyPr>
          <a:lstStyle/>
          <a:p>
            <a:pPr algn="just"/>
            <a:r>
              <a:rPr lang="en-US" sz="1800" dirty="0"/>
              <a:t>Nate is an associate in HMB's Bankruptcy, Reorganization and Creditors' Rights Group. His practice focuses on business reorganization and the protection of secured and unsecured creditor's rights in insolvency situations. He is also the firm's resident resource on personal bankruptcy. </a:t>
            </a:r>
          </a:p>
          <a:p>
            <a:pPr algn="just"/>
            <a:r>
              <a:rPr lang="en-US" sz="1800" dirty="0"/>
              <a:t>Nate has practiced bankruptcy for over a decade and has handled matters of all sizes. He also has experience in citation hearings, foreclosure defense and litigating adversary proceedings in bankruptcy court. He thrives in high-pressure situations and has a knack for distilling complex information in plain English for his clients. </a:t>
            </a:r>
          </a:p>
        </p:txBody>
      </p:sp>
    </p:spTree>
    <p:extLst>
      <p:ext uri="{BB962C8B-B14F-4D97-AF65-F5344CB8AC3E}">
        <p14:creationId xmlns:p14="http://schemas.microsoft.com/office/powerpoint/2010/main" val="1539118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A68982-C60B-2D45-8B6F-37AFBC86A890}"/>
              </a:ext>
            </a:extLst>
          </p:cNvPr>
          <p:cNvSpPr>
            <a:spLocks noGrp="1"/>
          </p:cNvSpPr>
          <p:nvPr>
            <p:ph type="body" sz="quarter" idx="10"/>
          </p:nvPr>
        </p:nvSpPr>
        <p:spPr/>
        <p:txBody>
          <a:bodyPr>
            <a:normAutofit/>
          </a:bodyPr>
          <a:lstStyle/>
          <a:p>
            <a:pPr algn="just"/>
            <a:r>
              <a:rPr lang="en-US" sz="1800" dirty="0"/>
              <a:t>Recently, Nate successfully represented certain consumer debtors against the City of Chicago on its vehicle impoundment policy before the U.S. Court of Appeals for the Seventh Circuit, helping to secure a victory which preserves essential rights of debtors. </a:t>
            </a:r>
          </a:p>
          <a:p>
            <a:pPr algn="just"/>
            <a:r>
              <a:rPr lang="en-US" sz="1800" dirty="0"/>
              <a:t>An industry thought leader, Nate frequently lectures on bankruptcy matters on both local and national stages and has co-chaired one of the American Bankruptcy </a:t>
            </a:r>
            <a:r>
              <a:rPr lang="en-US" sz="1800" dirty="0" err="1"/>
              <a:t>lnstitute's</a:t>
            </a:r>
            <a:r>
              <a:rPr lang="en-US" sz="1800" dirty="0"/>
              <a:t> most prestigious regional conferences for the past three years. Nate also was recently appointed as an inaugural member of the Northern District of Illinois Local Rules Advisory Committee, which provides direct communication with the bench on the applicable local bankruptcy rules. </a:t>
            </a:r>
          </a:p>
        </p:txBody>
      </p:sp>
      <p:sp>
        <p:nvSpPr>
          <p:cNvPr id="9" name="TextBox 8">
            <a:extLst>
              <a:ext uri="{FF2B5EF4-FFF2-40B4-BE49-F238E27FC236}">
                <a16:creationId xmlns:a16="http://schemas.microsoft.com/office/drawing/2014/main" id="{FAEAB9CB-CD21-C24A-96E8-46A5C479F396}"/>
              </a:ext>
            </a:extLst>
          </p:cNvPr>
          <p:cNvSpPr txBox="1"/>
          <p:nvPr/>
        </p:nvSpPr>
        <p:spPr>
          <a:xfrm>
            <a:off x="8343900" y="479425"/>
            <a:ext cx="3557588" cy="3970318"/>
          </a:xfrm>
          <a:prstGeom prst="rect">
            <a:avLst/>
          </a:prstGeom>
          <a:noFill/>
        </p:spPr>
        <p:txBody>
          <a:bodyPr wrap="square" rtlCol="0">
            <a:spAutoFit/>
          </a:bodyPr>
          <a:lstStyle/>
          <a:p>
            <a:r>
              <a:rPr lang="en-US" b="1" dirty="0">
                <a:solidFill>
                  <a:srgbClr val="00B0F0"/>
                </a:solidFill>
                <a:latin typeface="Arial" panose="020B0604020202020204" pitchFamily="34" charset="0"/>
                <a:cs typeface="Arial" panose="020B0604020202020204" pitchFamily="34" charset="0"/>
              </a:rPr>
              <a:t>BAR ADMISSIONS</a:t>
            </a:r>
          </a:p>
          <a:p>
            <a:r>
              <a:rPr lang="en-US" dirty="0">
                <a:latin typeface="Arial" panose="020B0604020202020204" pitchFamily="34" charset="0"/>
                <a:cs typeface="Arial" panose="020B0604020202020204" pitchFamily="34" charset="0"/>
              </a:rPr>
              <a:t>Illinois (2008)</a:t>
            </a:r>
          </a:p>
          <a:p>
            <a:endParaRPr lang="en-US" dirty="0">
              <a:latin typeface="Arial" panose="020B0604020202020204" pitchFamily="34" charset="0"/>
              <a:cs typeface="Arial" panose="020B0604020202020204" pitchFamily="34" charset="0"/>
            </a:endParaRPr>
          </a:p>
          <a:p>
            <a:r>
              <a:rPr lang="en-US" b="1" dirty="0">
                <a:solidFill>
                  <a:srgbClr val="00B0F0"/>
                </a:solidFill>
                <a:latin typeface="Arial" panose="020B0604020202020204" pitchFamily="34" charset="0"/>
                <a:cs typeface="Arial" panose="020B0604020202020204" pitchFamily="34" charset="0"/>
              </a:rPr>
              <a:t>COURT ADMISSIONS</a:t>
            </a:r>
          </a:p>
          <a:p>
            <a:r>
              <a:rPr lang="en-US" dirty="0">
                <a:latin typeface="Arial" panose="020B0604020202020204" pitchFamily="34" charset="0"/>
                <a:cs typeface="Arial" panose="020B0604020202020204" pitchFamily="34" charset="0"/>
              </a:rPr>
              <a:t>US District Court for Northern District of Illinois </a:t>
            </a:r>
          </a:p>
          <a:p>
            <a:r>
              <a:rPr lang="en-US" dirty="0">
                <a:latin typeface="Arial" panose="020B0604020202020204" pitchFamily="34" charset="0"/>
                <a:cs typeface="Arial" panose="020B0604020202020204" pitchFamily="34" charset="0"/>
              </a:rPr>
              <a:t>US Court of Appeals, Seventh Circuit </a:t>
            </a:r>
          </a:p>
          <a:p>
            <a:endParaRPr lang="en-US" b="1" dirty="0">
              <a:solidFill>
                <a:srgbClr val="00B0F0"/>
              </a:solidFill>
              <a:latin typeface="Arial" panose="020B0604020202020204" pitchFamily="34" charset="0"/>
              <a:cs typeface="Arial" panose="020B0604020202020204" pitchFamily="34" charset="0"/>
            </a:endParaRPr>
          </a:p>
          <a:p>
            <a:r>
              <a:rPr lang="en-US" b="1" dirty="0">
                <a:solidFill>
                  <a:srgbClr val="00B0F0"/>
                </a:solidFill>
                <a:latin typeface="Arial" panose="020B0604020202020204" pitchFamily="34" charset="0"/>
                <a:cs typeface="Arial" panose="020B0604020202020204" pitchFamily="34" charset="0"/>
              </a:rPr>
              <a:t>EDUCATION</a:t>
            </a:r>
          </a:p>
          <a:p>
            <a:r>
              <a:rPr lang="en-US" dirty="0" err="1">
                <a:latin typeface="Arial" panose="020B0604020202020204" pitchFamily="34" charset="0"/>
                <a:cs typeface="Arial" panose="020B0604020202020204" pitchFamily="34" charset="0"/>
              </a:rPr>
              <a:t>IIT</a:t>
            </a:r>
            <a:r>
              <a:rPr lang="en-US" dirty="0">
                <a:latin typeface="Arial" panose="020B0604020202020204" pitchFamily="34" charset="0"/>
                <a:cs typeface="Arial" panose="020B0604020202020204" pitchFamily="34" charset="0"/>
              </a:rPr>
              <a:t> Chicago-Kent College of Law, J.D. </a:t>
            </a:r>
          </a:p>
          <a:p>
            <a:r>
              <a:rPr lang="en-US" dirty="0">
                <a:latin typeface="Arial" panose="020B0604020202020204" pitchFamily="34" charset="0"/>
                <a:cs typeface="Arial" panose="020B0604020202020204" pitchFamily="34" charset="0"/>
              </a:rPr>
              <a:t>University of Wisconsin - Madison, B.A. </a:t>
            </a:r>
          </a:p>
        </p:txBody>
      </p:sp>
    </p:spTree>
    <p:extLst>
      <p:ext uri="{BB962C8B-B14F-4D97-AF65-F5344CB8AC3E}">
        <p14:creationId xmlns:p14="http://schemas.microsoft.com/office/powerpoint/2010/main" val="157560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r>
              <a:rPr lang="en-US" dirty="0"/>
              <a:t>Debtors were in the aquaculture business</a:t>
            </a:r>
          </a:p>
          <a:p>
            <a:r>
              <a:rPr lang="en-US" dirty="0"/>
              <a:t>Founded in 2014 by five individuals (the “Founders”)</a:t>
            </a:r>
          </a:p>
          <a:p>
            <a:r>
              <a:rPr lang="en-US" dirty="0"/>
              <a:t>Summer 2016: $63 million raised in debt and equity financing</a:t>
            </a:r>
          </a:p>
          <a:p>
            <a:r>
              <a:rPr lang="en-US" b="1" dirty="0"/>
              <a:t>Alder Aqua</a:t>
            </a:r>
            <a:r>
              <a:rPr lang="en-US" dirty="0"/>
              <a:t>: $28 million in equity capital</a:t>
            </a:r>
          </a:p>
          <a:p>
            <a:r>
              <a:rPr lang="en-US" b="1" dirty="0" err="1"/>
              <a:t>FishDish</a:t>
            </a:r>
            <a:r>
              <a:rPr lang="en-US" dirty="0"/>
              <a:t>: $6 million in equity capital</a:t>
            </a:r>
          </a:p>
          <a:p>
            <a:r>
              <a:rPr lang="en-US" b="1" dirty="0"/>
              <a:t>Amstar Group</a:t>
            </a:r>
            <a:r>
              <a:rPr lang="en-US" dirty="0"/>
              <a:t>: $29 million credit facility</a:t>
            </a:r>
          </a:p>
          <a:p>
            <a:r>
              <a:rPr lang="en-US" b="1" dirty="0"/>
              <a:t>Minority Shareholders</a:t>
            </a:r>
            <a:r>
              <a:rPr lang="en-US" dirty="0"/>
              <a:t>: Approximately 74 individuals or entities </a:t>
            </a:r>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In re </a:t>
            </a:r>
            <a:r>
              <a:rPr lang="en-US" altLang="en-US" dirty="0" err="1"/>
              <a:t>veroblue</a:t>
            </a:r>
            <a:r>
              <a:rPr lang="en-US" altLang="en-US" dirty="0"/>
              <a:t> farms </a:t>
            </a:r>
            <a:r>
              <a:rPr lang="en-US" altLang="en-US" dirty="0" err="1"/>
              <a:t>usa</a:t>
            </a:r>
            <a:r>
              <a:rPr lang="en-US" altLang="en-US" dirty="0"/>
              <a:t>, inc., et al</a:t>
            </a:r>
            <a:endParaRPr lang="en-US" dirty="0"/>
          </a:p>
        </p:txBody>
      </p:sp>
    </p:spTree>
    <p:extLst>
      <p:ext uri="{BB962C8B-B14F-4D97-AF65-F5344CB8AC3E}">
        <p14:creationId xmlns:p14="http://schemas.microsoft.com/office/powerpoint/2010/main" val="105611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r>
              <a:rPr lang="en-US" dirty="0"/>
              <a:t>Debtors use capital to acquire and improve a number of aquaculture facilities</a:t>
            </a:r>
          </a:p>
          <a:p>
            <a:r>
              <a:rPr lang="en-US" dirty="0"/>
              <a:t>December 2017 – Amstar transfers its rights under the secured lending facility to Broadmoor</a:t>
            </a:r>
          </a:p>
          <a:p>
            <a:r>
              <a:rPr lang="en-US" dirty="0"/>
              <a:t>2018 – Alder loans additional funds and acquires participation interest in Broadmoor loan – now approximately $54 million</a:t>
            </a:r>
          </a:p>
          <a:p>
            <a:endParaRPr lang="en-US" dirty="0"/>
          </a:p>
          <a:p>
            <a:endParaRPr lang="en-US"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In re </a:t>
            </a:r>
            <a:r>
              <a:rPr lang="en-US" altLang="en-US" dirty="0" err="1"/>
              <a:t>veroblue</a:t>
            </a:r>
            <a:r>
              <a:rPr lang="en-US" altLang="en-US" dirty="0"/>
              <a:t> farms </a:t>
            </a:r>
            <a:r>
              <a:rPr lang="en-US" altLang="en-US" dirty="0" err="1"/>
              <a:t>usa</a:t>
            </a:r>
            <a:r>
              <a:rPr lang="en-US" altLang="en-US" dirty="0"/>
              <a:t>, inc., et al</a:t>
            </a:r>
            <a:endParaRPr lang="en-US" dirty="0"/>
          </a:p>
        </p:txBody>
      </p:sp>
    </p:spTree>
    <p:extLst>
      <p:ext uri="{BB962C8B-B14F-4D97-AF65-F5344CB8AC3E}">
        <p14:creationId xmlns:p14="http://schemas.microsoft.com/office/powerpoint/2010/main" val="10486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r>
              <a:rPr lang="en-US" dirty="0"/>
              <a:t>Turmoil with board, Founders and </a:t>
            </a:r>
            <a:r>
              <a:rPr lang="en-US" dirty="0" err="1"/>
              <a:t>FishDish</a:t>
            </a:r>
            <a:r>
              <a:rPr lang="en-US" dirty="0"/>
              <a:t> principal Lockard ousted from board, Alder effectively takes control</a:t>
            </a:r>
          </a:p>
          <a:p>
            <a:r>
              <a:rPr lang="en-US" dirty="0"/>
              <a:t>9/16/18 Bankruptcy filed</a:t>
            </a:r>
          </a:p>
          <a:p>
            <a:r>
              <a:rPr lang="en-US" dirty="0"/>
              <a:t>9/26/18 Alder becomes DIP Lender</a:t>
            </a:r>
          </a:p>
          <a:p>
            <a:r>
              <a:rPr lang="en-US" dirty="0"/>
              <a:t>10/24/18 Unsecured Creditors’ Committee (“</a:t>
            </a:r>
            <a:r>
              <a:rPr lang="en-US" dirty="0" err="1"/>
              <a:t>UCC</a:t>
            </a:r>
            <a:r>
              <a:rPr lang="en-US" dirty="0"/>
              <a:t>”) appointed</a:t>
            </a:r>
          </a:p>
          <a:p>
            <a:r>
              <a:rPr lang="en-US" dirty="0"/>
              <a:t>12/19/18 </a:t>
            </a:r>
            <a:r>
              <a:rPr lang="en-US" dirty="0" err="1"/>
              <a:t>UCC</a:t>
            </a:r>
            <a:r>
              <a:rPr lang="en-US" dirty="0"/>
              <a:t> issues a “Challenge Notice”</a:t>
            </a:r>
          </a:p>
          <a:p>
            <a:r>
              <a:rPr lang="en-US" dirty="0"/>
              <a:t>12/20/208 Ad Hoc Equity Committee Formed, joins Challenge Notice</a:t>
            </a:r>
          </a:p>
          <a:p>
            <a:endParaRPr lang="en-US" dirty="0"/>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In re </a:t>
            </a:r>
            <a:r>
              <a:rPr lang="en-US" altLang="en-US" dirty="0" err="1"/>
              <a:t>veroblue</a:t>
            </a:r>
            <a:r>
              <a:rPr lang="en-US" altLang="en-US" dirty="0"/>
              <a:t> farms </a:t>
            </a:r>
            <a:r>
              <a:rPr lang="en-US" altLang="en-US" dirty="0" err="1"/>
              <a:t>usa</a:t>
            </a:r>
            <a:r>
              <a:rPr lang="en-US" altLang="en-US" dirty="0"/>
              <a:t>, inc., et al</a:t>
            </a:r>
            <a:endParaRPr lang="en-US" dirty="0"/>
          </a:p>
        </p:txBody>
      </p:sp>
    </p:spTree>
    <p:extLst>
      <p:ext uri="{BB962C8B-B14F-4D97-AF65-F5344CB8AC3E}">
        <p14:creationId xmlns:p14="http://schemas.microsoft.com/office/powerpoint/2010/main" val="289106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lnSpcReduction="10000"/>
          </a:bodyPr>
          <a:lstStyle/>
          <a:p>
            <a:pPr marL="0" indent="0">
              <a:buNone/>
            </a:pPr>
            <a:endParaRPr lang="en-US" dirty="0"/>
          </a:p>
          <a:p>
            <a:r>
              <a:rPr lang="en-US" dirty="0" err="1"/>
              <a:t>UCC</a:t>
            </a:r>
            <a:r>
              <a:rPr lang="en-US" dirty="0"/>
              <a:t> reaches settlement with Debtors</a:t>
            </a:r>
          </a:p>
          <a:p>
            <a:r>
              <a:rPr lang="en-US" dirty="0"/>
              <a:t>March 2019 – Bankruptcy Court bars the Ad Hoc Committee due to Rule 2019 disclosure issues</a:t>
            </a:r>
          </a:p>
          <a:p>
            <a:r>
              <a:rPr lang="en-US" dirty="0" err="1"/>
              <a:t>FishDish</a:t>
            </a:r>
            <a:r>
              <a:rPr lang="en-US" dirty="0"/>
              <a:t> takes on fight, plan confirmed over multitude of objections</a:t>
            </a:r>
          </a:p>
          <a:p>
            <a:r>
              <a:rPr lang="en-US" dirty="0" err="1"/>
              <a:t>FishDish</a:t>
            </a:r>
            <a:r>
              <a:rPr lang="en-US" dirty="0"/>
              <a:t> appeals confirmation order, Alder, </a:t>
            </a:r>
            <a:r>
              <a:rPr lang="en-US" dirty="0" err="1"/>
              <a:t>BroadMoor</a:t>
            </a:r>
            <a:r>
              <a:rPr lang="en-US" dirty="0"/>
              <a:t> and Debtors move to dismiss for, </a:t>
            </a:r>
            <a:r>
              <a:rPr lang="en-US" i="1" dirty="0"/>
              <a:t>inter alia</a:t>
            </a:r>
            <a:r>
              <a:rPr lang="en-US" dirty="0"/>
              <a:t>, equitable mootness</a:t>
            </a:r>
          </a:p>
          <a:p>
            <a:r>
              <a:rPr lang="en-US" dirty="0"/>
              <a:t>District Court grants motion to dismiss </a:t>
            </a:r>
            <a:r>
              <a:rPr lang="en-US" dirty="0" err="1"/>
              <a:t>FishDish</a:t>
            </a:r>
            <a:r>
              <a:rPr lang="en-US" dirty="0"/>
              <a:t> appeal only on equitable mootness, rules in </a:t>
            </a:r>
            <a:r>
              <a:rPr lang="en-US" dirty="0" err="1"/>
              <a:t>FishDish’s</a:t>
            </a:r>
            <a:r>
              <a:rPr lang="en-US" dirty="0"/>
              <a:t> favor on standing</a:t>
            </a:r>
            <a:r>
              <a:rPr lang="en-US"/>
              <a:t>, timing and finality</a:t>
            </a:r>
            <a:endParaRPr lang="en-US" dirty="0"/>
          </a:p>
          <a:p>
            <a:endParaRPr lang="en-US" dirty="0"/>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In re </a:t>
            </a:r>
            <a:r>
              <a:rPr lang="en-US" altLang="en-US" dirty="0" err="1"/>
              <a:t>veroblue</a:t>
            </a:r>
            <a:r>
              <a:rPr lang="en-US" altLang="en-US" dirty="0"/>
              <a:t> farms </a:t>
            </a:r>
            <a:r>
              <a:rPr lang="en-US" altLang="en-US" dirty="0" err="1"/>
              <a:t>usa</a:t>
            </a:r>
            <a:r>
              <a:rPr lang="en-US" altLang="en-US" dirty="0"/>
              <a:t>, inc., et al</a:t>
            </a:r>
            <a:endParaRPr lang="en-US" dirty="0"/>
          </a:p>
        </p:txBody>
      </p:sp>
    </p:spTree>
    <p:extLst>
      <p:ext uri="{BB962C8B-B14F-4D97-AF65-F5344CB8AC3E}">
        <p14:creationId xmlns:p14="http://schemas.microsoft.com/office/powerpoint/2010/main" val="393789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619538" y="1797050"/>
            <a:ext cx="10939050" cy="4232275"/>
          </a:xfrm>
          <a:prstGeom prst="rect">
            <a:avLst/>
          </a:prstGeom>
        </p:spPr>
        <p:txBody>
          <a:bodyPr/>
          <a:lstStyle/>
          <a:p>
            <a:pPr marL="0" lvl="0" indent="0" algn="ctr">
              <a:buClr>
                <a:schemeClr val="bg2"/>
              </a:buClr>
              <a:buNone/>
            </a:pPr>
            <a:r>
              <a:rPr lang="en-US" sz="5000" cap="all" dirty="0">
                <a:solidFill>
                  <a:schemeClr val="tx2">
                    <a:lumMod val="60000"/>
                    <a:lumOff val="40000"/>
                  </a:schemeClr>
                </a:solidFill>
              </a:rPr>
              <a:t>Equitable mootness </a:t>
            </a:r>
          </a:p>
          <a:p>
            <a:pPr marL="0" lvl="0" indent="0" algn="ctr">
              <a:buClr>
                <a:schemeClr val="bg2"/>
              </a:buClr>
              <a:buNone/>
            </a:pPr>
            <a:r>
              <a:rPr lang="en-US" sz="5000" cap="all" dirty="0">
                <a:solidFill>
                  <a:schemeClr val="tx2">
                    <a:lumMod val="60000"/>
                    <a:lumOff val="40000"/>
                  </a:schemeClr>
                </a:solidFill>
              </a:rPr>
              <a:t>– What is it?</a:t>
            </a:r>
          </a:p>
        </p:txBody>
      </p:sp>
    </p:spTree>
    <p:extLst>
      <p:ext uri="{BB962C8B-B14F-4D97-AF65-F5344CB8AC3E}">
        <p14:creationId xmlns:p14="http://schemas.microsoft.com/office/powerpoint/2010/main" val="347885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5DFC65-D978-C84A-B465-B7BC927C2526}"/>
              </a:ext>
            </a:extLst>
          </p:cNvPr>
          <p:cNvSpPr>
            <a:spLocks noGrp="1"/>
          </p:cNvSpPr>
          <p:nvPr>
            <p:ph type="body" sz="quarter" idx="10"/>
          </p:nvPr>
        </p:nvSpPr>
        <p:spPr>
          <a:xfrm>
            <a:off x="612775" y="1747546"/>
            <a:ext cx="11034279" cy="4171950"/>
          </a:xfrm>
        </p:spPr>
        <p:txBody>
          <a:bodyPr>
            <a:normAutofit/>
          </a:bodyPr>
          <a:lstStyle/>
          <a:p>
            <a:r>
              <a:rPr lang="en-US" i="1" dirty="0" err="1"/>
              <a:t>Trone</a:t>
            </a:r>
            <a:r>
              <a:rPr lang="en-US" i="1" dirty="0"/>
              <a:t> v. Roberts Farms, Inc. (In re Roberts Farms, Inc.)</a:t>
            </a:r>
            <a:r>
              <a:rPr lang="en-US" dirty="0"/>
              <a:t>, 652 F.2d 793 (9th Cir. 1981).</a:t>
            </a:r>
          </a:p>
          <a:p>
            <a:endParaRPr lang="en-US" altLang="en-US" sz="3200" dirty="0"/>
          </a:p>
          <a:p>
            <a:pPr algn="just"/>
            <a:r>
              <a:rPr lang="en-US" sz="2400" dirty="0"/>
              <a:t>The case cites for authority </a:t>
            </a:r>
            <a:r>
              <a:rPr lang="en-US" sz="2400" i="1" dirty="0"/>
              <a:t>Mills v. Green</a:t>
            </a:r>
            <a:r>
              <a:rPr lang="en-US" sz="2400" dirty="0"/>
              <a:t>, 159 U.S. 651, 653 (1895) (“[W]hen … an event occurs which renders it impossible for this court, if it should decide the case in favor of the plaintiff, to grant him any effectual relief whatever, the court will not proceed to a formal judgment, but will dismiss the appeal.”).</a:t>
            </a:r>
            <a:endParaRPr lang="en-US" altLang="en-US" sz="2400" dirty="0"/>
          </a:p>
        </p:txBody>
      </p:sp>
      <p:sp>
        <p:nvSpPr>
          <p:cNvPr id="7" name="Text Placeholder 6">
            <a:extLst>
              <a:ext uri="{FF2B5EF4-FFF2-40B4-BE49-F238E27FC236}">
                <a16:creationId xmlns:a16="http://schemas.microsoft.com/office/drawing/2014/main" id="{DFC84EA7-5F8F-F143-B889-FA0C5AD7B51D}"/>
              </a:ext>
            </a:extLst>
          </p:cNvPr>
          <p:cNvSpPr>
            <a:spLocks noGrp="1"/>
          </p:cNvSpPr>
          <p:nvPr>
            <p:ph type="body" sz="quarter" idx="11"/>
          </p:nvPr>
        </p:nvSpPr>
        <p:spPr/>
        <p:txBody>
          <a:bodyPr/>
          <a:lstStyle/>
          <a:p>
            <a:r>
              <a:rPr lang="en-US" altLang="en-US" dirty="0"/>
              <a:t>EQUITABLE MOOTNESS – PATIENT ZERO</a:t>
            </a:r>
            <a:endParaRPr lang="en-US" dirty="0"/>
          </a:p>
        </p:txBody>
      </p:sp>
    </p:spTree>
    <p:extLst>
      <p:ext uri="{BB962C8B-B14F-4D97-AF65-F5344CB8AC3E}">
        <p14:creationId xmlns:p14="http://schemas.microsoft.com/office/powerpoint/2010/main" val="1780511794"/>
      </p:ext>
    </p:extLst>
  </p:cSld>
  <p:clrMapOvr>
    <a:masterClrMapping/>
  </p:clrMapOvr>
</p:sld>
</file>

<file path=ppt/theme/theme1.xml><?xml version="1.0" encoding="utf-8"?>
<a:theme xmlns:a="http://schemas.openxmlformats.org/drawingml/2006/main" name="HMB Theme">
  <a:themeElements>
    <a:clrScheme name="HMB Theme">
      <a:dk1>
        <a:srgbClr val="000000"/>
      </a:dk1>
      <a:lt1>
        <a:srgbClr val="FFFFFF"/>
      </a:lt1>
      <a:dk2>
        <a:srgbClr val="006EBB"/>
      </a:dk2>
      <a:lt2>
        <a:srgbClr val="00B2EB"/>
      </a:lt2>
      <a:accent1>
        <a:srgbClr val="32D1F2"/>
      </a:accent1>
      <a:accent2>
        <a:srgbClr val="76BC33"/>
      </a:accent2>
      <a:accent3>
        <a:srgbClr val="006EBB"/>
      </a:accent3>
      <a:accent4>
        <a:srgbClr val="00B2EB"/>
      </a:accent4>
      <a:accent5>
        <a:srgbClr val="9B9B9B"/>
      </a:accent5>
      <a:accent6>
        <a:srgbClr val="E6F6F7"/>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B Theme" id="{5BC00221-8578-2842-8A1F-7DBA8BC313C1}" vid="{7B399910-56A7-314C-9F85-8948FE201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F3AF77F1775D46B7DD99D4CF95A326" ma:contentTypeVersion="2" ma:contentTypeDescription="Create a new document." ma:contentTypeScope="" ma:versionID="1476d3eb8c33f7e30650962a817173a9">
  <xsd:schema xmlns:xsd="http://www.w3.org/2001/XMLSchema" xmlns:xs="http://www.w3.org/2001/XMLSchema" xmlns:p="http://schemas.microsoft.com/office/2006/metadata/properties" xmlns:ns2="a0f45c78-d08d-4d7e-b7fb-e2024dfd89fc" targetNamespace="http://schemas.microsoft.com/office/2006/metadata/properties" ma:root="true" ma:fieldsID="65bb254a165dc79cda07748fe03985e5" ns2:_="">
    <xsd:import namespace="a0f45c78-d08d-4d7e-b7fb-e2024dfd89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45c78-d08d-4d7e-b7fb-e2024dfd8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A842D-79C9-445E-8503-F66C1B46288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a0f45c78-d08d-4d7e-b7fb-e2024dfd89fc"/>
    <ds:schemaRef ds:uri="http://purl.org/dc/terms/"/>
  </ds:schemaRefs>
</ds:datastoreItem>
</file>

<file path=customXml/itemProps2.xml><?xml version="1.0" encoding="utf-8"?>
<ds:datastoreItem xmlns:ds="http://schemas.openxmlformats.org/officeDocument/2006/customXml" ds:itemID="{3CA0F488-3122-4F24-BDE1-041B7461A9C2}">
  <ds:schemaRefs>
    <ds:schemaRef ds:uri="http://schemas.microsoft.com/sharepoint/v3/contenttype/forms"/>
  </ds:schemaRefs>
</ds:datastoreItem>
</file>

<file path=customXml/itemProps3.xml><?xml version="1.0" encoding="utf-8"?>
<ds:datastoreItem xmlns:ds="http://schemas.openxmlformats.org/officeDocument/2006/customXml" ds:itemID="{A1099A78-25E8-4165-BE0E-ABBEB2AB2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45c78-d08d-4d7e-b7fb-e2024dfd8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13881</TotalTime>
  <Words>2302</Words>
  <Application>Microsoft Office PowerPoint</Application>
  <PresentationFormat>Widescreen</PresentationFormat>
  <Paragraphs>177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Calibri</vt:lpstr>
      <vt:lpstr>HMB Theme</vt:lpstr>
      <vt:lpstr>I DON’T WANNA HEAR IT! – All About the Equitable Mootness DOctrine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Chavarria</dc:creator>
  <cp:lastModifiedBy>Nathan E. Delman</cp:lastModifiedBy>
  <cp:revision>93</cp:revision>
  <dcterms:created xsi:type="dcterms:W3CDTF">2019-05-22T19:53:23Z</dcterms:created>
  <dcterms:modified xsi:type="dcterms:W3CDTF">2021-11-17T05:33:22Z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0x0101008DF3AF77F1775D46B7DD99D4CF95A326</vt:lpwstr>
  </property>
</Properties>
</file>